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sldIdLst>
    <p:sldId id="287" r:id="rId2"/>
    <p:sldId id="283" r:id="rId3"/>
    <p:sldId id="262" r:id="rId4"/>
    <p:sldId id="260" r:id="rId5"/>
    <p:sldId id="264" r:id="rId6"/>
    <p:sldId id="266" r:id="rId7"/>
    <p:sldId id="271" r:id="rId8"/>
    <p:sldId id="268" r:id="rId9"/>
    <p:sldId id="269" r:id="rId10"/>
    <p:sldId id="272" r:id="rId11"/>
    <p:sldId id="281" r:id="rId12"/>
    <p:sldId id="285" r:id="rId13"/>
    <p:sldId id="273" r:id="rId14"/>
    <p:sldId id="280" r:id="rId15"/>
    <p:sldId id="274" r:id="rId16"/>
    <p:sldId id="275" r:id="rId17"/>
    <p:sldId id="276" r:id="rId18"/>
    <p:sldId id="282" r:id="rId19"/>
    <p:sldId id="277" r:id="rId20"/>
    <p:sldId id="289" r:id="rId21"/>
    <p:sldId id="279" r:id="rId22"/>
    <p:sldId id="284"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118"/>
    <p:restoredTop sz="94696"/>
  </p:normalViewPr>
  <p:slideViewPr>
    <p:cSldViewPr snapToGrid="0" snapToObjects="1">
      <p:cViewPr>
        <p:scale>
          <a:sx n="89" d="100"/>
          <a:sy n="89" d="100"/>
        </p:scale>
        <p:origin x="144"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C63DD6-C55C-544C-A22B-2A9401033C32}" type="datetimeFigureOut">
              <a:rPr lang="en-US" smtClean="0"/>
              <a:t>11/5/18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2CCB1E-92D3-2B48-8DC2-A0D8F4DA0E60}" type="slidenum">
              <a:rPr lang="en-US" smtClean="0"/>
              <a:t>‹#›</a:t>
            </a:fld>
            <a:endParaRPr lang="en-US"/>
          </a:p>
        </p:txBody>
      </p:sp>
    </p:spTree>
    <p:extLst>
      <p:ext uri="{BB962C8B-B14F-4D97-AF65-F5344CB8AC3E}">
        <p14:creationId xmlns:p14="http://schemas.microsoft.com/office/powerpoint/2010/main" val="23862572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2CCB1E-92D3-2B48-8DC2-A0D8F4DA0E60}" type="slidenum">
              <a:rPr lang="en-US" smtClean="0"/>
              <a:t>12</a:t>
            </a:fld>
            <a:endParaRPr lang="en-US"/>
          </a:p>
        </p:txBody>
      </p:sp>
    </p:spTree>
    <p:extLst>
      <p:ext uri="{BB962C8B-B14F-4D97-AF65-F5344CB8AC3E}">
        <p14:creationId xmlns:p14="http://schemas.microsoft.com/office/powerpoint/2010/main" val="17534354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4CBD0-376B-6F4B-9848-64FB80A3263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1FC3846-E715-C247-B6F3-207ED9A9C3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7467D64-1702-794C-886D-3A18D56F24B5}"/>
              </a:ext>
            </a:extLst>
          </p:cNvPr>
          <p:cNvSpPr>
            <a:spLocks noGrp="1"/>
          </p:cNvSpPr>
          <p:nvPr>
            <p:ph type="dt" sz="half" idx="10"/>
          </p:nvPr>
        </p:nvSpPr>
        <p:spPr/>
        <p:txBody>
          <a:bodyPr/>
          <a:lstStyle/>
          <a:p>
            <a:fld id="{F0D11E95-2ACB-FC47-B9BF-1E57D589126F}" type="datetimeFigureOut">
              <a:rPr lang="en-US" smtClean="0"/>
              <a:t>11/5/18</a:t>
            </a:fld>
            <a:endParaRPr lang="en-US"/>
          </a:p>
        </p:txBody>
      </p:sp>
      <p:sp>
        <p:nvSpPr>
          <p:cNvPr id="5" name="Footer Placeholder 4">
            <a:extLst>
              <a:ext uri="{FF2B5EF4-FFF2-40B4-BE49-F238E27FC236}">
                <a16:creationId xmlns:a16="http://schemas.microsoft.com/office/drawing/2014/main" id="{0E131237-802D-F746-A676-D9516EC6B7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8024CA-591F-FC48-8846-68F3B2993B10}"/>
              </a:ext>
            </a:extLst>
          </p:cNvPr>
          <p:cNvSpPr>
            <a:spLocks noGrp="1"/>
          </p:cNvSpPr>
          <p:nvPr>
            <p:ph type="sldNum" sz="quarter" idx="12"/>
          </p:nvPr>
        </p:nvSpPr>
        <p:spPr/>
        <p:txBody>
          <a:bodyPr/>
          <a:lstStyle/>
          <a:p>
            <a:fld id="{BCC8F339-C693-F74E-B0D3-7643F752520E}" type="slidenum">
              <a:rPr lang="en-US" smtClean="0"/>
              <a:t>‹#›</a:t>
            </a:fld>
            <a:endParaRPr lang="en-US"/>
          </a:p>
        </p:txBody>
      </p:sp>
    </p:spTree>
    <p:extLst>
      <p:ext uri="{BB962C8B-B14F-4D97-AF65-F5344CB8AC3E}">
        <p14:creationId xmlns:p14="http://schemas.microsoft.com/office/powerpoint/2010/main" val="2017537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AFAD1-B64B-674A-AC5E-07B69623969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708FBB7-56D9-1B4C-8E0B-FF65296900C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CD5DFA-E037-7649-B5F8-E2B860B1703A}"/>
              </a:ext>
            </a:extLst>
          </p:cNvPr>
          <p:cNvSpPr>
            <a:spLocks noGrp="1"/>
          </p:cNvSpPr>
          <p:nvPr>
            <p:ph type="dt" sz="half" idx="10"/>
          </p:nvPr>
        </p:nvSpPr>
        <p:spPr/>
        <p:txBody>
          <a:bodyPr/>
          <a:lstStyle/>
          <a:p>
            <a:fld id="{F0D11E95-2ACB-FC47-B9BF-1E57D589126F}" type="datetimeFigureOut">
              <a:rPr lang="en-US" smtClean="0"/>
              <a:t>11/5/18</a:t>
            </a:fld>
            <a:endParaRPr lang="en-US"/>
          </a:p>
        </p:txBody>
      </p:sp>
      <p:sp>
        <p:nvSpPr>
          <p:cNvPr id="5" name="Footer Placeholder 4">
            <a:extLst>
              <a:ext uri="{FF2B5EF4-FFF2-40B4-BE49-F238E27FC236}">
                <a16:creationId xmlns:a16="http://schemas.microsoft.com/office/drawing/2014/main" id="{71117BD6-2DDD-044F-843F-3E51A6623C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E1C3F9-F628-6C40-AFA5-A0D3908832A7}"/>
              </a:ext>
            </a:extLst>
          </p:cNvPr>
          <p:cNvSpPr>
            <a:spLocks noGrp="1"/>
          </p:cNvSpPr>
          <p:nvPr>
            <p:ph type="sldNum" sz="quarter" idx="12"/>
          </p:nvPr>
        </p:nvSpPr>
        <p:spPr/>
        <p:txBody>
          <a:bodyPr/>
          <a:lstStyle/>
          <a:p>
            <a:fld id="{BCC8F339-C693-F74E-B0D3-7643F752520E}" type="slidenum">
              <a:rPr lang="en-US" smtClean="0"/>
              <a:t>‹#›</a:t>
            </a:fld>
            <a:endParaRPr lang="en-US"/>
          </a:p>
        </p:txBody>
      </p:sp>
    </p:spTree>
    <p:extLst>
      <p:ext uri="{BB962C8B-B14F-4D97-AF65-F5344CB8AC3E}">
        <p14:creationId xmlns:p14="http://schemas.microsoft.com/office/powerpoint/2010/main" val="2169164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51DDA7-D8EF-7745-88B1-CB03115795B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6C0911D-A5A0-EF4F-8824-94AA3F0CCD7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B0BDE3-52EB-0E40-869D-5801428BEFAD}"/>
              </a:ext>
            </a:extLst>
          </p:cNvPr>
          <p:cNvSpPr>
            <a:spLocks noGrp="1"/>
          </p:cNvSpPr>
          <p:nvPr>
            <p:ph type="dt" sz="half" idx="10"/>
          </p:nvPr>
        </p:nvSpPr>
        <p:spPr/>
        <p:txBody>
          <a:bodyPr/>
          <a:lstStyle/>
          <a:p>
            <a:fld id="{F0D11E95-2ACB-FC47-B9BF-1E57D589126F}" type="datetimeFigureOut">
              <a:rPr lang="en-US" smtClean="0"/>
              <a:t>11/5/18</a:t>
            </a:fld>
            <a:endParaRPr lang="en-US"/>
          </a:p>
        </p:txBody>
      </p:sp>
      <p:sp>
        <p:nvSpPr>
          <p:cNvPr id="5" name="Footer Placeholder 4">
            <a:extLst>
              <a:ext uri="{FF2B5EF4-FFF2-40B4-BE49-F238E27FC236}">
                <a16:creationId xmlns:a16="http://schemas.microsoft.com/office/drawing/2014/main" id="{9E5FCCE9-E3F2-8341-9996-12E6F54908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EE775B-A3E8-854B-A220-EA219C189296}"/>
              </a:ext>
            </a:extLst>
          </p:cNvPr>
          <p:cNvSpPr>
            <a:spLocks noGrp="1"/>
          </p:cNvSpPr>
          <p:nvPr>
            <p:ph type="sldNum" sz="quarter" idx="12"/>
          </p:nvPr>
        </p:nvSpPr>
        <p:spPr/>
        <p:txBody>
          <a:bodyPr/>
          <a:lstStyle/>
          <a:p>
            <a:fld id="{BCC8F339-C693-F74E-B0D3-7643F752520E}" type="slidenum">
              <a:rPr lang="en-US" smtClean="0"/>
              <a:t>‹#›</a:t>
            </a:fld>
            <a:endParaRPr lang="en-US"/>
          </a:p>
        </p:txBody>
      </p:sp>
    </p:spTree>
    <p:extLst>
      <p:ext uri="{BB962C8B-B14F-4D97-AF65-F5344CB8AC3E}">
        <p14:creationId xmlns:p14="http://schemas.microsoft.com/office/powerpoint/2010/main" val="3569289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2EAD2-2691-3B4F-A765-602BB87383F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11EE571-B6FA-9348-AB6F-E94F8C133B2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754E38-3106-9B4F-88B0-92BE8B4565CB}"/>
              </a:ext>
            </a:extLst>
          </p:cNvPr>
          <p:cNvSpPr>
            <a:spLocks noGrp="1"/>
          </p:cNvSpPr>
          <p:nvPr>
            <p:ph type="dt" sz="half" idx="10"/>
          </p:nvPr>
        </p:nvSpPr>
        <p:spPr/>
        <p:txBody>
          <a:bodyPr/>
          <a:lstStyle/>
          <a:p>
            <a:fld id="{F0D11E95-2ACB-FC47-B9BF-1E57D589126F}" type="datetimeFigureOut">
              <a:rPr lang="en-US" smtClean="0"/>
              <a:t>11/5/18</a:t>
            </a:fld>
            <a:endParaRPr lang="en-US"/>
          </a:p>
        </p:txBody>
      </p:sp>
      <p:sp>
        <p:nvSpPr>
          <p:cNvPr id="5" name="Footer Placeholder 4">
            <a:extLst>
              <a:ext uri="{FF2B5EF4-FFF2-40B4-BE49-F238E27FC236}">
                <a16:creationId xmlns:a16="http://schemas.microsoft.com/office/drawing/2014/main" id="{D09DD9FA-780B-0140-827E-0CD3BE5725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0E55FC-8843-6840-ABB9-A60B61919C75}"/>
              </a:ext>
            </a:extLst>
          </p:cNvPr>
          <p:cNvSpPr>
            <a:spLocks noGrp="1"/>
          </p:cNvSpPr>
          <p:nvPr>
            <p:ph type="sldNum" sz="quarter" idx="12"/>
          </p:nvPr>
        </p:nvSpPr>
        <p:spPr/>
        <p:txBody>
          <a:bodyPr/>
          <a:lstStyle/>
          <a:p>
            <a:fld id="{BCC8F339-C693-F74E-B0D3-7643F752520E}" type="slidenum">
              <a:rPr lang="en-US" smtClean="0"/>
              <a:t>‹#›</a:t>
            </a:fld>
            <a:endParaRPr lang="en-US"/>
          </a:p>
        </p:txBody>
      </p:sp>
    </p:spTree>
    <p:extLst>
      <p:ext uri="{BB962C8B-B14F-4D97-AF65-F5344CB8AC3E}">
        <p14:creationId xmlns:p14="http://schemas.microsoft.com/office/powerpoint/2010/main" val="504225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F4B18-BD56-1949-BBF3-6ED0C093E1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1BF000E-B861-834D-9147-849235EBB5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94E9F94-D489-3644-AA9D-75A0495E7A42}"/>
              </a:ext>
            </a:extLst>
          </p:cNvPr>
          <p:cNvSpPr>
            <a:spLocks noGrp="1"/>
          </p:cNvSpPr>
          <p:nvPr>
            <p:ph type="dt" sz="half" idx="10"/>
          </p:nvPr>
        </p:nvSpPr>
        <p:spPr/>
        <p:txBody>
          <a:bodyPr/>
          <a:lstStyle/>
          <a:p>
            <a:fld id="{F0D11E95-2ACB-FC47-B9BF-1E57D589126F}" type="datetimeFigureOut">
              <a:rPr lang="en-US" smtClean="0"/>
              <a:t>11/5/18</a:t>
            </a:fld>
            <a:endParaRPr lang="en-US"/>
          </a:p>
        </p:txBody>
      </p:sp>
      <p:sp>
        <p:nvSpPr>
          <p:cNvPr id="5" name="Footer Placeholder 4">
            <a:extLst>
              <a:ext uri="{FF2B5EF4-FFF2-40B4-BE49-F238E27FC236}">
                <a16:creationId xmlns:a16="http://schemas.microsoft.com/office/drawing/2014/main" id="{644A92C9-D004-3E44-BECD-F17B1C4894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CD0A38-C4E1-4F4A-92CA-FA407EA7C58A}"/>
              </a:ext>
            </a:extLst>
          </p:cNvPr>
          <p:cNvSpPr>
            <a:spLocks noGrp="1"/>
          </p:cNvSpPr>
          <p:nvPr>
            <p:ph type="sldNum" sz="quarter" idx="12"/>
          </p:nvPr>
        </p:nvSpPr>
        <p:spPr/>
        <p:txBody>
          <a:bodyPr/>
          <a:lstStyle/>
          <a:p>
            <a:fld id="{BCC8F339-C693-F74E-B0D3-7643F752520E}" type="slidenum">
              <a:rPr lang="en-US" smtClean="0"/>
              <a:t>‹#›</a:t>
            </a:fld>
            <a:endParaRPr lang="en-US"/>
          </a:p>
        </p:txBody>
      </p:sp>
    </p:spTree>
    <p:extLst>
      <p:ext uri="{BB962C8B-B14F-4D97-AF65-F5344CB8AC3E}">
        <p14:creationId xmlns:p14="http://schemas.microsoft.com/office/powerpoint/2010/main" val="3023118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EAB82-E305-A645-B550-180CB04005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D688F35-0C09-0E49-A647-ED5460B9B6E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B2D62B1-26FD-3548-881C-50EF6F2EC94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9B089CE-D7E6-724B-84C4-B61BF47C1D61}"/>
              </a:ext>
            </a:extLst>
          </p:cNvPr>
          <p:cNvSpPr>
            <a:spLocks noGrp="1"/>
          </p:cNvSpPr>
          <p:nvPr>
            <p:ph type="dt" sz="half" idx="10"/>
          </p:nvPr>
        </p:nvSpPr>
        <p:spPr/>
        <p:txBody>
          <a:bodyPr/>
          <a:lstStyle/>
          <a:p>
            <a:fld id="{F0D11E95-2ACB-FC47-B9BF-1E57D589126F}" type="datetimeFigureOut">
              <a:rPr lang="en-US" smtClean="0"/>
              <a:t>11/5/18</a:t>
            </a:fld>
            <a:endParaRPr lang="en-US"/>
          </a:p>
        </p:txBody>
      </p:sp>
      <p:sp>
        <p:nvSpPr>
          <p:cNvPr id="6" name="Footer Placeholder 5">
            <a:extLst>
              <a:ext uri="{FF2B5EF4-FFF2-40B4-BE49-F238E27FC236}">
                <a16:creationId xmlns:a16="http://schemas.microsoft.com/office/drawing/2014/main" id="{25AB2C7F-CE79-7E44-840F-8816FF64E6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5482D7-2C56-504E-9C54-2C8610C6207E}"/>
              </a:ext>
            </a:extLst>
          </p:cNvPr>
          <p:cNvSpPr>
            <a:spLocks noGrp="1"/>
          </p:cNvSpPr>
          <p:nvPr>
            <p:ph type="sldNum" sz="quarter" idx="12"/>
          </p:nvPr>
        </p:nvSpPr>
        <p:spPr/>
        <p:txBody>
          <a:bodyPr/>
          <a:lstStyle/>
          <a:p>
            <a:fld id="{BCC8F339-C693-F74E-B0D3-7643F752520E}" type="slidenum">
              <a:rPr lang="en-US" smtClean="0"/>
              <a:t>‹#›</a:t>
            </a:fld>
            <a:endParaRPr lang="en-US"/>
          </a:p>
        </p:txBody>
      </p:sp>
    </p:spTree>
    <p:extLst>
      <p:ext uri="{BB962C8B-B14F-4D97-AF65-F5344CB8AC3E}">
        <p14:creationId xmlns:p14="http://schemas.microsoft.com/office/powerpoint/2010/main" val="929003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8A6FE-9F5E-454D-B60A-606E5C8C487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982BB3E-3CCF-7C41-BBDA-B32F552C5B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3C07839-BF11-8E41-9E12-31C01D78B8B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77733D7-EA18-DA46-B7ED-EBECC5D30D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CA3A25C-AAA1-2F4B-B2F7-0D42DA091F9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79E84EB-D34B-A042-9B5C-81E12A270A2D}"/>
              </a:ext>
            </a:extLst>
          </p:cNvPr>
          <p:cNvSpPr>
            <a:spLocks noGrp="1"/>
          </p:cNvSpPr>
          <p:nvPr>
            <p:ph type="dt" sz="half" idx="10"/>
          </p:nvPr>
        </p:nvSpPr>
        <p:spPr/>
        <p:txBody>
          <a:bodyPr/>
          <a:lstStyle/>
          <a:p>
            <a:fld id="{F0D11E95-2ACB-FC47-B9BF-1E57D589126F}" type="datetimeFigureOut">
              <a:rPr lang="en-US" smtClean="0"/>
              <a:t>11/5/18</a:t>
            </a:fld>
            <a:endParaRPr lang="en-US"/>
          </a:p>
        </p:txBody>
      </p:sp>
      <p:sp>
        <p:nvSpPr>
          <p:cNvPr id="8" name="Footer Placeholder 7">
            <a:extLst>
              <a:ext uri="{FF2B5EF4-FFF2-40B4-BE49-F238E27FC236}">
                <a16:creationId xmlns:a16="http://schemas.microsoft.com/office/drawing/2014/main" id="{43FD08E2-BD0B-9C47-862A-48FAF2AE1B9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515FEAC-24FC-3C45-BD1A-CCC795C87135}"/>
              </a:ext>
            </a:extLst>
          </p:cNvPr>
          <p:cNvSpPr>
            <a:spLocks noGrp="1"/>
          </p:cNvSpPr>
          <p:nvPr>
            <p:ph type="sldNum" sz="quarter" idx="12"/>
          </p:nvPr>
        </p:nvSpPr>
        <p:spPr/>
        <p:txBody>
          <a:bodyPr/>
          <a:lstStyle/>
          <a:p>
            <a:fld id="{BCC8F339-C693-F74E-B0D3-7643F752520E}" type="slidenum">
              <a:rPr lang="en-US" smtClean="0"/>
              <a:t>‹#›</a:t>
            </a:fld>
            <a:endParaRPr lang="en-US"/>
          </a:p>
        </p:txBody>
      </p:sp>
    </p:spTree>
    <p:extLst>
      <p:ext uri="{BB962C8B-B14F-4D97-AF65-F5344CB8AC3E}">
        <p14:creationId xmlns:p14="http://schemas.microsoft.com/office/powerpoint/2010/main" val="3645224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1DA40-B7ED-C14C-9BCA-192EDB80655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11EE781-11FD-674B-BB34-A6E1A95F0EFF}"/>
              </a:ext>
            </a:extLst>
          </p:cNvPr>
          <p:cNvSpPr>
            <a:spLocks noGrp="1"/>
          </p:cNvSpPr>
          <p:nvPr>
            <p:ph type="dt" sz="half" idx="10"/>
          </p:nvPr>
        </p:nvSpPr>
        <p:spPr/>
        <p:txBody>
          <a:bodyPr/>
          <a:lstStyle/>
          <a:p>
            <a:fld id="{F0D11E95-2ACB-FC47-B9BF-1E57D589126F}" type="datetimeFigureOut">
              <a:rPr lang="en-US" smtClean="0"/>
              <a:t>11/5/18</a:t>
            </a:fld>
            <a:endParaRPr lang="en-US"/>
          </a:p>
        </p:txBody>
      </p:sp>
      <p:sp>
        <p:nvSpPr>
          <p:cNvPr id="4" name="Footer Placeholder 3">
            <a:extLst>
              <a:ext uri="{FF2B5EF4-FFF2-40B4-BE49-F238E27FC236}">
                <a16:creationId xmlns:a16="http://schemas.microsoft.com/office/drawing/2014/main" id="{9E56B6FF-85A5-064F-B908-3569FF6FB47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87B0360-490B-AA4B-9437-6F5C2AC22579}"/>
              </a:ext>
            </a:extLst>
          </p:cNvPr>
          <p:cNvSpPr>
            <a:spLocks noGrp="1"/>
          </p:cNvSpPr>
          <p:nvPr>
            <p:ph type="sldNum" sz="quarter" idx="12"/>
          </p:nvPr>
        </p:nvSpPr>
        <p:spPr/>
        <p:txBody>
          <a:bodyPr/>
          <a:lstStyle/>
          <a:p>
            <a:fld id="{BCC8F339-C693-F74E-B0D3-7643F752520E}" type="slidenum">
              <a:rPr lang="en-US" smtClean="0"/>
              <a:t>‹#›</a:t>
            </a:fld>
            <a:endParaRPr lang="en-US"/>
          </a:p>
        </p:txBody>
      </p:sp>
    </p:spTree>
    <p:extLst>
      <p:ext uri="{BB962C8B-B14F-4D97-AF65-F5344CB8AC3E}">
        <p14:creationId xmlns:p14="http://schemas.microsoft.com/office/powerpoint/2010/main" val="3804651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5B13AB-5C1D-C24E-80D2-FEBD58FC3331}"/>
              </a:ext>
            </a:extLst>
          </p:cNvPr>
          <p:cNvSpPr>
            <a:spLocks noGrp="1"/>
          </p:cNvSpPr>
          <p:nvPr>
            <p:ph type="dt" sz="half" idx="10"/>
          </p:nvPr>
        </p:nvSpPr>
        <p:spPr/>
        <p:txBody>
          <a:bodyPr/>
          <a:lstStyle/>
          <a:p>
            <a:fld id="{F0D11E95-2ACB-FC47-B9BF-1E57D589126F}" type="datetimeFigureOut">
              <a:rPr lang="en-US" smtClean="0"/>
              <a:t>11/5/18</a:t>
            </a:fld>
            <a:endParaRPr lang="en-US"/>
          </a:p>
        </p:txBody>
      </p:sp>
      <p:sp>
        <p:nvSpPr>
          <p:cNvPr id="3" name="Footer Placeholder 2">
            <a:extLst>
              <a:ext uri="{FF2B5EF4-FFF2-40B4-BE49-F238E27FC236}">
                <a16:creationId xmlns:a16="http://schemas.microsoft.com/office/drawing/2014/main" id="{6AAEFDCB-8C1A-0D45-86AA-41F1EF29DD6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DEEF266-9FAA-C947-A3B3-CA6A9E53142D}"/>
              </a:ext>
            </a:extLst>
          </p:cNvPr>
          <p:cNvSpPr>
            <a:spLocks noGrp="1"/>
          </p:cNvSpPr>
          <p:nvPr>
            <p:ph type="sldNum" sz="quarter" idx="12"/>
          </p:nvPr>
        </p:nvSpPr>
        <p:spPr/>
        <p:txBody>
          <a:bodyPr/>
          <a:lstStyle/>
          <a:p>
            <a:fld id="{BCC8F339-C693-F74E-B0D3-7643F752520E}" type="slidenum">
              <a:rPr lang="en-US" smtClean="0"/>
              <a:t>‹#›</a:t>
            </a:fld>
            <a:endParaRPr lang="en-US"/>
          </a:p>
        </p:txBody>
      </p:sp>
    </p:spTree>
    <p:extLst>
      <p:ext uri="{BB962C8B-B14F-4D97-AF65-F5344CB8AC3E}">
        <p14:creationId xmlns:p14="http://schemas.microsoft.com/office/powerpoint/2010/main" val="2322631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A9DC-B845-9446-BCEF-58D9B72FB8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B7C0949-CB89-4D45-9A0B-2BBD65D045F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4149B71-9C12-EE44-85A8-EE658945DE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5A8B8DB-5626-EB4C-A04F-3A5BE7447885}"/>
              </a:ext>
            </a:extLst>
          </p:cNvPr>
          <p:cNvSpPr>
            <a:spLocks noGrp="1"/>
          </p:cNvSpPr>
          <p:nvPr>
            <p:ph type="dt" sz="half" idx="10"/>
          </p:nvPr>
        </p:nvSpPr>
        <p:spPr/>
        <p:txBody>
          <a:bodyPr/>
          <a:lstStyle/>
          <a:p>
            <a:fld id="{F0D11E95-2ACB-FC47-B9BF-1E57D589126F}" type="datetimeFigureOut">
              <a:rPr lang="en-US" smtClean="0"/>
              <a:t>11/5/18</a:t>
            </a:fld>
            <a:endParaRPr lang="en-US"/>
          </a:p>
        </p:txBody>
      </p:sp>
      <p:sp>
        <p:nvSpPr>
          <p:cNvPr id="6" name="Footer Placeholder 5">
            <a:extLst>
              <a:ext uri="{FF2B5EF4-FFF2-40B4-BE49-F238E27FC236}">
                <a16:creationId xmlns:a16="http://schemas.microsoft.com/office/drawing/2014/main" id="{CABF9DD3-66A4-D846-919D-CACCB75253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6301E0-4E06-9D49-AC0A-15F36F27FE22}"/>
              </a:ext>
            </a:extLst>
          </p:cNvPr>
          <p:cNvSpPr>
            <a:spLocks noGrp="1"/>
          </p:cNvSpPr>
          <p:nvPr>
            <p:ph type="sldNum" sz="quarter" idx="12"/>
          </p:nvPr>
        </p:nvSpPr>
        <p:spPr/>
        <p:txBody>
          <a:bodyPr/>
          <a:lstStyle/>
          <a:p>
            <a:fld id="{BCC8F339-C693-F74E-B0D3-7643F752520E}" type="slidenum">
              <a:rPr lang="en-US" smtClean="0"/>
              <a:t>‹#›</a:t>
            </a:fld>
            <a:endParaRPr lang="en-US"/>
          </a:p>
        </p:txBody>
      </p:sp>
    </p:spTree>
    <p:extLst>
      <p:ext uri="{BB962C8B-B14F-4D97-AF65-F5344CB8AC3E}">
        <p14:creationId xmlns:p14="http://schemas.microsoft.com/office/powerpoint/2010/main" val="3333140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D24E5-9DC9-4043-A53C-AD628446DC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C47C94B-9995-1D4C-9F63-EAB521361F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AE3BFFA-4215-9D42-B2C2-E32FDE3C9D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243AFEB-0987-4A4C-BC80-E4C74F64C1CD}"/>
              </a:ext>
            </a:extLst>
          </p:cNvPr>
          <p:cNvSpPr>
            <a:spLocks noGrp="1"/>
          </p:cNvSpPr>
          <p:nvPr>
            <p:ph type="dt" sz="half" idx="10"/>
          </p:nvPr>
        </p:nvSpPr>
        <p:spPr/>
        <p:txBody>
          <a:bodyPr/>
          <a:lstStyle/>
          <a:p>
            <a:fld id="{F0D11E95-2ACB-FC47-B9BF-1E57D589126F}" type="datetimeFigureOut">
              <a:rPr lang="en-US" smtClean="0"/>
              <a:t>11/5/18</a:t>
            </a:fld>
            <a:endParaRPr lang="en-US"/>
          </a:p>
        </p:txBody>
      </p:sp>
      <p:sp>
        <p:nvSpPr>
          <p:cNvPr id="6" name="Footer Placeholder 5">
            <a:extLst>
              <a:ext uri="{FF2B5EF4-FFF2-40B4-BE49-F238E27FC236}">
                <a16:creationId xmlns:a16="http://schemas.microsoft.com/office/drawing/2014/main" id="{C2DC04E7-1CC9-3548-B723-3A0617C1002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AB24C1-3200-3A44-8A91-C996606E8686}"/>
              </a:ext>
            </a:extLst>
          </p:cNvPr>
          <p:cNvSpPr>
            <a:spLocks noGrp="1"/>
          </p:cNvSpPr>
          <p:nvPr>
            <p:ph type="sldNum" sz="quarter" idx="12"/>
          </p:nvPr>
        </p:nvSpPr>
        <p:spPr/>
        <p:txBody>
          <a:bodyPr/>
          <a:lstStyle/>
          <a:p>
            <a:fld id="{BCC8F339-C693-F74E-B0D3-7643F752520E}" type="slidenum">
              <a:rPr lang="en-US" smtClean="0"/>
              <a:t>‹#›</a:t>
            </a:fld>
            <a:endParaRPr lang="en-US"/>
          </a:p>
        </p:txBody>
      </p:sp>
    </p:spTree>
    <p:extLst>
      <p:ext uri="{BB962C8B-B14F-4D97-AF65-F5344CB8AC3E}">
        <p14:creationId xmlns:p14="http://schemas.microsoft.com/office/powerpoint/2010/main" val="1682790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E074634-F178-6A4C-A3B7-2A5BF9325C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8ECB1F1-73FC-554F-ADA0-C52FAE4A86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18717D-3F90-C244-AC50-049DC78064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D11E95-2ACB-FC47-B9BF-1E57D589126F}" type="datetimeFigureOut">
              <a:rPr lang="en-US" smtClean="0"/>
              <a:t>11/5/18</a:t>
            </a:fld>
            <a:endParaRPr lang="en-US"/>
          </a:p>
        </p:txBody>
      </p:sp>
      <p:sp>
        <p:nvSpPr>
          <p:cNvPr id="5" name="Footer Placeholder 4">
            <a:extLst>
              <a:ext uri="{FF2B5EF4-FFF2-40B4-BE49-F238E27FC236}">
                <a16:creationId xmlns:a16="http://schemas.microsoft.com/office/drawing/2014/main" id="{E92E9C30-76C4-A640-91D0-997EAED5A4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63478CE-59CA-4D45-A43D-6A571013F1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C8F339-C693-F74E-B0D3-7643F752520E}" type="slidenum">
              <a:rPr lang="en-US" smtClean="0"/>
              <a:t>‹#›</a:t>
            </a:fld>
            <a:endParaRPr lang="en-US"/>
          </a:p>
        </p:txBody>
      </p:sp>
    </p:spTree>
    <p:extLst>
      <p:ext uri="{BB962C8B-B14F-4D97-AF65-F5344CB8AC3E}">
        <p14:creationId xmlns:p14="http://schemas.microsoft.com/office/powerpoint/2010/main" val="39169878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5FE46-E488-6942-B066-B2EC5683E2EE}"/>
              </a:ext>
            </a:extLst>
          </p:cNvPr>
          <p:cNvSpPr>
            <a:spLocks noGrp="1"/>
          </p:cNvSpPr>
          <p:nvPr>
            <p:ph type="ctrTitle"/>
          </p:nvPr>
        </p:nvSpPr>
        <p:spPr>
          <a:xfrm>
            <a:off x="1600200" y="636814"/>
            <a:ext cx="9303327" cy="2351316"/>
          </a:xfrm>
        </p:spPr>
        <p:txBody>
          <a:bodyPr>
            <a:normAutofit fontScale="90000"/>
          </a:bodyPr>
          <a:lstStyle/>
          <a:p>
            <a:pPr rtl="1"/>
            <a:r>
              <a:rPr lang="en-US" sz="4400" b="1" i="1" dirty="0"/>
              <a:t>Adjuvant HIPEC in colon cancer patients with minimal serosal involvement; a pilot study</a:t>
            </a:r>
            <a:br>
              <a:rPr lang="en-US" dirty="0"/>
            </a:br>
            <a:endParaRPr lang="en-US" dirty="0"/>
          </a:p>
        </p:txBody>
      </p:sp>
      <p:sp>
        <p:nvSpPr>
          <p:cNvPr id="3" name="Subtitle 2">
            <a:extLst>
              <a:ext uri="{FF2B5EF4-FFF2-40B4-BE49-F238E27FC236}">
                <a16:creationId xmlns:a16="http://schemas.microsoft.com/office/drawing/2014/main" id="{6A9ACB4D-83E7-A245-A886-8460739B8A26}"/>
              </a:ext>
            </a:extLst>
          </p:cNvPr>
          <p:cNvSpPr>
            <a:spLocks noGrp="1"/>
          </p:cNvSpPr>
          <p:nvPr>
            <p:ph type="subTitle" idx="1"/>
          </p:nvPr>
        </p:nvSpPr>
        <p:spPr>
          <a:xfrm>
            <a:off x="1883229" y="3363686"/>
            <a:ext cx="9144000" cy="1485899"/>
          </a:xfrm>
        </p:spPr>
        <p:txBody>
          <a:bodyPr>
            <a:normAutofit/>
          </a:bodyPr>
          <a:lstStyle/>
          <a:p>
            <a:r>
              <a:rPr lang="en-US" dirty="0" err="1"/>
              <a:t>Khadiga</a:t>
            </a:r>
            <a:r>
              <a:rPr lang="en-US" dirty="0"/>
              <a:t> Amr Abdel Kader</a:t>
            </a:r>
          </a:p>
          <a:p>
            <a:r>
              <a:rPr lang="en-US" dirty="0" err="1"/>
              <a:t>M.B.B.Ch.M</a:t>
            </a:r>
            <a:r>
              <a:rPr lang="en-US" dirty="0"/>
              <a:t>. Sc of Surgical Oncology</a:t>
            </a:r>
          </a:p>
        </p:txBody>
      </p:sp>
    </p:spTree>
    <p:extLst>
      <p:ext uri="{BB962C8B-B14F-4D97-AF65-F5344CB8AC3E}">
        <p14:creationId xmlns:p14="http://schemas.microsoft.com/office/powerpoint/2010/main" val="21430082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170257"/>
          </a:xfrm>
          <a:solidFill>
            <a:schemeClr val="bg2">
              <a:lumMod val="75000"/>
            </a:schemeClr>
          </a:solidFill>
        </p:spPr>
        <p:txBody>
          <a:bodyPr>
            <a:normAutofit fontScale="90000"/>
          </a:bodyPr>
          <a:lstStyle/>
          <a:p>
            <a:pPr algn="ctr"/>
            <a:r>
              <a:rPr lang="en-US" dirty="0"/>
              <a:t>Routine follow up using biochemical markers and standard imaging / 3 months for both groups.</a:t>
            </a:r>
            <a:br>
              <a:rPr lang="en-US" dirty="0"/>
            </a:br>
            <a:r>
              <a:rPr lang="en-US" dirty="0"/>
              <a:t>Laparoscopic exploration for any suspicious results</a:t>
            </a:r>
          </a:p>
        </p:txBody>
      </p:sp>
      <p:sp>
        <p:nvSpPr>
          <p:cNvPr id="3" name="Content Placeholder 2"/>
          <p:cNvSpPr>
            <a:spLocks noGrp="1"/>
          </p:cNvSpPr>
          <p:nvPr>
            <p:ph idx="1"/>
          </p:nvPr>
        </p:nvSpPr>
        <p:spPr>
          <a:xfrm>
            <a:off x="1032932" y="2798618"/>
            <a:ext cx="10320868" cy="492844"/>
          </a:xfrm>
        </p:spPr>
        <p:txBody>
          <a:bodyPr/>
          <a:lstStyle/>
          <a:p>
            <a:endParaRPr lang="en-US" dirty="0"/>
          </a:p>
        </p:txBody>
      </p:sp>
      <p:cxnSp>
        <p:nvCxnSpPr>
          <p:cNvPr id="5" name="Straight Arrow Connector 4"/>
          <p:cNvCxnSpPr>
            <a:cxnSpLocks/>
          </p:cNvCxnSpPr>
          <p:nvPr/>
        </p:nvCxnSpPr>
        <p:spPr>
          <a:xfrm>
            <a:off x="6096000" y="2798618"/>
            <a:ext cx="0" cy="756080"/>
          </a:xfrm>
          <a:prstGeom prst="straightConnector1">
            <a:avLst/>
          </a:prstGeom>
          <a:ln w="1270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3662218" y="3668614"/>
            <a:ext cx="4995333" cy="2554545"/>
          </a:xfrm>
          <a:prstGeom prst="rect">
            <a:avLst/>
          </a:prstGeom>
          <a:solidFill>
            <a:schemeClr val="bg2">
              <a:lumMod val="75000"/>
            </a:schemeClr>
          </a:solidFill>
        </p:spPr>
        <p:txBody>
          <a:bodyPr wrap="square" rtlCol="0">
            <a:spAutoFit/>
          </a:bodyPr>
          <a:lstStyle/>
          <a:p>
            <a:pPr algn="ctr"/>
            <a:r>
              <a:rPr lang="en-US" sz="4000" dirty="0"/>
              <a:t>Peritoneal disease free survival at 12 months from completion of systemic treatment</a:t>
            </a:r>
          </a:p>
        </p:txBody>
      </p:sp>
    </p:spTree>
    <p:extLst>
      <p:ext uri="{BB962C8B-B14F-4D97-AF65-F5344CB8AC3E}">
        <p14:creationId xmlns:p14="http://schemas.microsoft.com/office/powerpoint/2010/main" val="35368737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27452-5FFE-AE47-92AC-E6FE005B813C}"/>
              </a:ext>
            </a:extLst>
          </p:cNvPr>
          <p:cNvSpPr>
            <a:spLocks noGrp="1"/>
          </p:cNvSpPr>
          <p:nvPr>
            <p:ph type="title"/>
          </p:nvPr>
        </p:nvSpPr>
        <p:spPr/>
        <p:txBody>
          <a:bodyPr/>
          <a:lstStyle/>
          <a:p>
            <a:pPr algn="ctr"/>
            <a:r>
              <a:rPr lang="en-US" b="1" dirty="0"/>
              <a:t>Current status</a:t>
            </a:r>
          </a:p>
        </p:txBody>
      </p:sp>
      <p:sp>
        <p:nvSpPr>
          <p:cNvPr id="3" name="Content Placeholder 2">
            <a:extLst>
              <a:ext uri="{FF2B5EF4-FFF2-40B4-BE49-F238E27FC236}">
                <a16:creationId xmlns:a16="http://schemas.microsoft.com/office/drawing/2014/main" id="{C96E01DB-1E86-E24E-AE48-D2C3C0CD4A1B}"/>
              </a:ext>
            </a:extLst>
          </p:cNvPr>
          <p:cNvSpPr>
            <a:spLocks noGrp="1"/>
          </p:cNvSpPr>
          <p:nvPr>
            <p:ph idx="1"/>
          </p:nvPr>
        </p:nvSpPr>
        <p:spPr/>
        <p:txBody>
          <a:bodyPr/>
          <a:lstStyle/>
          <a:p>
            <a:pPr marL="0" indent="0" algn="just">
              <a:buNone/>
            </a:pPr>
            <a:r>
              <a:rPr lang="en-US" dirty="0"/>
              <a:t>Eighteen months into this study:</a:t>
            </a:r>
          </a:p>
          <a:p>
            <a:pPr marL="0" indent="0" algn="just">
              <a:buNone/>
            </a:pPr>
            <a:r>
              <a:rPr lang="en-US" dirty="0"/>
              <a:t>Unfortunately we are facing low patient recruitment. So we currently started to include patients being treated at other HIPEC centers in Egypt (procedures being performed by same surgical staff members at NCI)</a:t>
            </a:r>
          </a:p>
        </p:txBody>
      </p:sp>
    </p:spTree>
    <p:extLst>
      <p:ext uri="{BB962C8B-B14F-4D97-AF65-F5344CB8AC3E}">
        <p14:creationId xmlns:p14="http://schemas.microsoft.com/office/powerpoint/2010/main" val="512159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EDA76-45CD-034C-AE0C-CC918CF93DC0}"/>
              </a:ext>
            </a:extLst>
          </p:cNvPr>
          <p:cNvSpPr>
            <a:spLocks noGrp="1"/>
          </p:cNvSpPr>
          <p:nvPr>
            <p:ph type="title"/>
          </p:nvPr>
        </p:nvSpPr>
        <p:spPr>
          <a:xfrm>
            <a:off x="720435" y="1066799"/>
            <a:ext cx="10515600" cy="1163782"/>
          </a:xfrm>
        </p:spPr>
        <p:txBody>
          <a:bodyPr>
            <a:normAutofit fontScale="90000"/>
          </a:bodyPr>
          <a:lstStyle/>
          <a:p>
            <a:pPr algn="ctr"/>
            <a:br>
              <a:rPr lang="en-US" sz="3100" b="1" dirty="0"/>
            </a:br>
            <a:br>
              <a:rPr lang="en-US" sz="3100" b="1" dirty="0"/>
            </a:br>
            <a:r>
              <a:rPr lang="en-US" sz="3100" b="1" dirty="0"/>
              <a:t>Important data revealed at 11</a:t>
            </a:r>
            <a:r>
              <a:rPr lang="en-US" sz="3100" b="1" baseline="30000" dirty="0"/>
              <a:t>th</a:t>
            </a:r>
            <a:r>
              <a:rPr lang="en-US" sz="3100" b="1" dirty="0"/>
              <a:t> international workshop on peritoneal surface malignancy (PSOGI)</a:t>
            </a:r>
            <a:br>
              <a:rPr lang="en-US" dirty="0"/>
            </a:br>
            <a:endParaRPr lang="en-US" dirty="0"/>
          </a:p>
        </p:txBody>
      </p:sp>
      <p:pic>
        <p:nvPicPr>
          <p:cNvPr id="5" name="Content Placeholder 4">
            <a:extLst>
              <a:ext uri="{FF2B5EF4-FFF2-40B4-BE49-F238E27FC236}">
                <a16:creationId xmlns:a16="http://schemas.microsoft.com/office/drawing/2014/main" id="{DE853D04-DE7A-3949-BE05-95C7AE80C5BE}"/>
              </a:ext>
            </a:extLst>
          </p:cNvPr>
          <p:cNvPicPr>
            <a:picLocks noGrp="1" noChangeAspect="1"/>
          </p:cNvPicPr>
          <p:nvPr>
            <p:ph idx="1"/>
          </p:nvPr>
        </p:nvPicPr>
        <p:blipFill>
          <a:blip r:embed="rId3"/>
          <a:stretch>
            <a:fillRect/>
          </a:stretch>
        </p:blipFill>
        <p:spPr>
          <a:xfrm>
            <a:off x="727364" y="2383415"/>
            <a:ext cx="10515599" cy="3573196"/>
          </a:xfrm>
        </p:spPr>
      </p:pic>
    </p:spTree>
    <p:extLst>
      <p:ext uri="{BB962C8B-B14F-4D97-AF65-F5344CB8AC3E}">
        <p14:creationId xmlns:p14="http://schemas.microsoft.com/office/powerpoint/2010/main" val="17620399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A8DA0-501D-CC45-9D44-E4106313F994}"/>
              </a:ext>
            </a:extLst>
          </p:cNvPr>
          <p:cNvSpPr>
            <a:spLocks noGrp="1"/>
          </p:cNvSpPr>
          <p:nvPr>
            <p:ph type="title"/>
          </p:nvPr>
        </p:nvSpPr>
        <p:spPr/>
        <p:txBody>
          <a:bodyPr/>
          <a:lstStyle/>
          <a:p>
            <a:pPr algn="ctr"/>
            <a:r>
              <a:rPr lang="en-US" b="1" dirty="0"/>
              <a:t>PSOGI SURPRISE!!</a:t>
            </a:r>
          </a:p>
        </p:txBody>
      </p:sp>
      <p:sp>
        <p:nvSpPr>
          <p:cNvPr id="3" name="Content Placeholder 2">
            <a:extLst>
              <a:ext uri="{FF2B5EF4-FFF2-40B4-BE49-F238E27FC236}">
                <a16:creationId xmlns:a16="http://schemas.microsoft.com/office/drawing/2014/main" id="{56552632-EA05-8547-8715-02C93F547C0B}"/>
              </a:ext>
            </a:extLst>
          </p:cNvPr>
          <p:cNvSpPr>
            <a:spLocks noGrp="1"/>
          </p:cNvSpPr>
          <p:nvPr>
            <p:ph idx="1"/>
          </p:nvPr>
        </p:nvSpPr>
        <p:spPr/>
        <p:txBody>
          <a:bodyPr/>
          <a:lstStyle/>
          <a:p>
            <a:pPr marL="0" indent="0" algn="ctr">
              <a:buNone/>
            </a:pPr>
            <a:endParaRPr lang="en-US" dirty="0"/>
          </a:p>
          <a:p>
            <a:pPr marL="0" indent="0" algn="ctr">
              <a:buNone/>
            </a:pPr>
            <a:r>
              <a:rPr lang="en-US" dirty="0"/>
              <a:t>The preliminary results of the two largest RCT :</a:t>
            </a:r>
          </a:p>
          <a:p>
            <a:pPr marL="0" indent="0" algn="ctr">
              <a:buNone/>
            </a:pPr>
            <a:r>
              <a:rPr lang="en-US" dirty="0"/>
              <a:t>PROPHYLOCHIP (France)</a:t>
            </a:r>
          </a:p>
          <a:p>
            <a:pPr marL="0" indent="0" algn="ctr">
              <a:buNone/>
            </a:pPr>
            <a:r>
              <a:rPr lang="en-US" dirty="0"/>
              <a:t>COLOPEC (Netherlands)</a:t>
            </a:r>
          </a:p>
          <a:p>
            <a:pPr marL="0" indent="0" algn="ctr">
              <a:buNone/>
            </a:pPr>
            <a:r>
              <a:rPr lang="en-US" dirty="0"/>
              <a:t>Announced that there was no benefit from adjuvant HIPEC!</a:t>
            </a:r>
          </a:p>
          <a:p>
            <a:endParaRPr lang="en-US" dirty="0"/>
          </a:p>
        </p:txBody>
      </p:sp>
    </p:spTree>
    <p:extLst>
      <p:ext uri="{BB962C8B-B14F-4D97-AF65-F5344CB8AC3E}">
        <p14:creationId xmlns:p14="http://schemas.microsoft.com/office/powerpoint/2010/main" val="2486299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A9061-BF76-9348-89E2-4F1EF24B3AA4}"/>
              </a:ext>
            </a:extLst>
          </p:cNvPr>
          <p:cNvSpPr>
            <a:spLocks noGrp="1"/>
          </p:cNvSpPr>
          <p:nvPr>
            <p:ph type="title"/>
          </p:nvPr>
        </p:nvSpPr>
        <p:spPr/>
        <p:txBody>
          <a:bodyPr/>
          <a:lstStyle/>
          <a:p>
            <a:pPr algn="ctr"/>
            <a:r>
              <a:rPr lang="en-US" b="1" dirty="0"/>
              <a:t>Comparing study designs</a:t>
            </a:r>
          </a:p>
        </p:txBody>
      </p:sp>
      <p:sp>
        <p:nvSpPr>
          <p:cNvPr id="3" name="Content Placeholder 2">
            <a:extLst>
              <a:ext uri="{FF2B5EF4-FFF2-40B4-BE49-F238E27FC236}">
                <a16:creationId xmlns:a16="http://schemas.microsoft.com/office/drawing/2014/main" id="{D767A449-C523-D74D-A67B-888239937DAC}"/>
              </a:ext>
            </a:extLst>
          </p:cNvPr>
          <p:cNvSpPr>
            <a:spLocks noGrp="1"/>
          </p:cNvSpPr>
          <p:nvPr>
            <p:ph idx="1"/>
          </p:nvPr>
        </p:nvSpPr>
        <p:spPr/>
        <p:txBody>
          <a:bodyPr/>
          <a:lstStyle/>
          <a:p>
            <a:pPr marL="0" indent="0">
              <a:buNone/>
            </a:pPr>
            <a:r>
              <a:rPr lang="en-US" dirty="0"/>
              <a:t>Possible confounders behind the disappointing results that fortunately, do not apply to our study design are :</a:t>
            </a:r>
          </a:p>
          <a:p>
            <a:pPr marL="0" indent="0">
              <a:buNone/>
            </a:pPr>
            <a:endParaRPr lang="en-US" dirty="0"/>
          </a:p>
          <a:p>
            <a:pPr lvl="1"/>
            <a:r>
              <a:rPr lang="en-US" sz="2800" dirty="0"/>
              <a:t>Timing of HIPEC</a:t>
            </a:r>
          </a:p>
          <a:p>
            <a:pPr lvl="1"/>
            <a:r>
              <a:rPr lang="en-US" sz="2800" dirty="0"/>
              <a:t>Chemotherapeutic agent</a:t>
            </a:r>
          </a:p>
          <a:p>
            <a:pPr lvl="1"/>
            <a:r>
              <a:rPr lang="en-US" sz="2800" dirty="0"/>
              <a:t>Selection criteria</a:t>
            </a:r>
          </a:p>
        </p:txBody>
      </p:sp>
    </p:spTree>
    <p:extLst>
      <p:ext uri="{BB962C8B-B14F-4D97-AF65-F5344CB8AC3E}">
        <p14:creationId xmlns:p14="http://schemas.microsoft.com/office/powerpoint/2010/main" val="39274309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249DB-C423-A84C-BD8B-F8B660E7EF8D}"/>
              </a:ext>
            </a:extLst>
          </p:cNvPr>
          <p:cNvSpPr>
            <a:spLocks noGrp="1"/>
          </p:cNvSpPr>
          <p:nvPr>
            <p:ph type="title"/>
          </p:nvPr>
        </p:nvSpPr>
        <p:spPr/>
        <p:txBody>
          <a:bodyPr/>
          <a:lstStyle/>
          <a:p>
            <a:pPr algn="ctr"/>
            <a:r>
              <a:rPr lang="en-US" b="1" dirty="0"/>
              <a:t>Timing of HIPEC</a:t>
            </a:r>
          </a:p>
        </p:txBody>
      </p:sp>
      <p:sp>
        <p:nvSpPr>
          <p:cNvPr id="3" name="Content Placeholder 2">
            <a:extLst>
              <a:ext uri="{FF2B5EF4-FFF2-40B4-BE49-F238E27FC236}">
                <a16:creationId xmlns:a16="http://schemas.microsoft.com/office/drawing/2014/main" id="{3A6C6027-35FC-4C47-9A4B-9020D2A2147F}"/>
              </a:ext>
            </a:extLst>
          </p:cNvPr>
          <p:cNvSpPr>
            <a:spLocks noGrp="1"/>
          </p:cNvSpPr>
          <p:nvPr>
            <p:ph idx="1"/>
          </p:nvPr>
        </p:nvSpPr>
        <p:spPr/>
        <p:txBody>
          <a:bodyPr/>
          <a:lstStyle/>
          <a:p>
            <a:pPr marL="0" indent="0">
              <a:buNone/>
            </a:pPr>
            <a:r>
              <a:rPr lang="en-US" dirty="0"/>
              <a:t>In our study HIPEC is performed in the same sitting as the curative colectomy, in the former two trails HIPEC was delayed (often months later).</a:t>
            </a:r>
          </a:p>
          <a:p>
            <a:pPr marL="0" indent="0">
              <a:buNone/>
            </a:pPr>
            <a:r>
              <a:rPr lang="en-US" dirty="0"/>
              <a:t>The presence of the primary </a:t>
            </a:r>
            <a:r>
              <a:rPr lang="en-US" dirty="0" err="1"/>
              <a:t>tumour</a:t>
            </a:r>
            <a:r>
              <a:rPr lang="en-US" dirty="0"/>
              <a:t> with exfoliation of </a:t>
            </a:r>
            <a:r>
              <a:rPr lang="en-US" dirty="0" err="1"/>
              <a:t>tumour</a:t>
            </a:r>
            <a:r>
              <a:rPr lang="en-US" dirty="0"/>
              <a:t> cells during surgical manipulation is the first step in the pathophysiology of PC and logically HIPEC  should be administered at that stage.</a:t>
            </a:r>
          </a:p>
          <a:p>
            <a:pPr marL="0" indent="0">
              <a:buNone/>
            </a:pPr>
            <a:r>
              <a:rPr lang="en-US" dirty="0"/>
              <a:t> </a:t>
            </a:r>
          </a:p>
        </p:txBody>
      </p:sp>
    </p:spTree>
    <p:extLst>
      <p:ext uri="{BB962C8B-B14F-4D97-AF65-F5344CB8AC3E}">
        <p14:creationId xmlns:p14="http://schemas.microsoft.com/office/powerpoint/2010/main" val="3772670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A6FFD-C440-3F4A-B9AB-C8CDC36DA512}"/>
              </a:ext>
            </a:extLst>
          </p:cNvPr>
          <p:cNvSpPr>
            <a:spLocks noGrp="1"/>
          </p:cNvSpPr>
          <p:nvPr>
            <p:ph type="title"/>
          </p:nvPr>
        </p:nvSpPr>
        <p:spPr/>
        <p:txBody>
          <a:bodyPr/>
          <a:lstStyle/>
          <a:p>
            <a:pPr algn="ctr"/>
            <a:r>
              <a:rPr lang="en-US" b="1" dirty="0"/>
              <a:t>Chemotherapeutic agent</a:t>
            </a:r>
          </a:p>
        </p:txBody>
      </p:sp>
      <p:sp>
        <p:nvSpPr>
          <p:cNvPr id="3" name="Content Placeholder 2">
            <a:extLst>
              <a:ext uri="{FF2B5EF4-FFF2-40B4-BE49-F238E27FC236}">
                <a16:creationId xmlns:a16="http://schemas.microsoft.com/office/drawing/2014/main" id="{5B72DA40-7DA6-0146-B150-9253F9F0FFD7}"/>
              </a:ext>
            </a:extLst>
          </p:cNvPr>
          <p:cNvSpPr>
            <a:spLocks noGrp="1"/>
          </p:cNvSpPr>
          <p:nvPr>
            <p:ph idx="1"/>
          </p:nvPr>
        </p:nvSpPr>
        <p:spPr/>
        <p:txBody>
          <a:bodyPr/>
          <a:lstStyle/>
          <a:p>
            <a:pPr marL="0" indent="0">
              <a:buNone/>
            </a:pPr>
            <a:r>
              <a:rPr lang="en-US" dirty="0"/>
              <a:t>We use MITOMYCIN, while in the previously mentioned trials OXALIPLATIN was used.</a:t>
            </a:r>
          </a:p>
          <a:p>
            <a:pPr marL="0" indent="0">
              <a:buNone/>
            </a:pPr>
            <a:endParaRPr lang="en-US" dirty="0"/>
          </a:p>
          <a:p>
            <a:pPr marL="0" indent="0">
              <a:buNone/>
            </a:pPr>
            <a:r>
              <a:rPr lang="en-US" dirty="0"/>
              <a:t>OXALIPLATIN was discussed at the PSOGI meeting as the reason behind the astonishing results of the PRODIGE trial (stating there was no benefit of CRS &amp; HIPEC over CRS alone)</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6442230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04F3E-B783-854A-B505-A64E621486D0}"/>
              </a:ext>
            </a:extLst>
          </p:cNvPr>
          <p:cNvSpPr>
            <a:spLocks noGrp="1"/>
          </p:cNvSpPr>
          <p:nvPr>
            <p:ph type="title"/>
          </p:nvPr>
        </p:nvSpPr>
        <p:spPr/>
        <p:txBody>
          <a:bodyPr/>
          <a:lstStyle/>
          <a:p>
            <a:pPr algn="ctr"/>
            <a:r>
              <a:rPr lang="en-US" b="1" dirty="0"/>
              <a:t>Study population </a:t>
            </a:r>
          </a:p>
        </p:txBody>
      </p:sp>
      <p:sp>
        <p:nvSpPr>
          <p:cNvPr id="3" name="Content Placeholder 2">
            <a:extLst>
              <a:ext uri="{FF2B5EF4-FFF2-40B4-BE49-F238E27FC236}">
                <a16:creationId xmlns:a16="http://schemas.microsoft.com/office/drawing/2014/main" id="{5B911F1A-99A3-3D45-85E2-398CDB412321}"/>
              </a:ext>
            </a:extLst>
          </p:cNvPr>
          <p:cNvSpPr>
            <a:spLocks noGrp="1"/>
          </p:cNvSpPr>
          <p:nvPr>
            <p:ph idx="1"/>
          </p:nvPr>
        </p:nvSpPr>
        <p:spPr/>
        <p:txBody>
          <a:bodyPr/>
          <a:lstStyle/>
          <a:p>
            <a:pPr marL="0" indent="0" algn="just">
              <a:buNone/>
            </a:pPr>
            <a:r>
              <a:rPr lang="en-US" dirty="0"/>
              <a:t>In COLOPEC (T4 &amp; perforated </a:t>
            </a:r>
            <a:r>
              <a:rPr lang="en-US" dirty="0" err="1"/>
              <a:t>tumours</a:t>
            </a:r>
            <a:r>
              <a:rPr lang="en-US" dirty="0"/>
              <a:t>)</a:t>
            </a:r>
          </a:p>
          <a:p>
            <a:pPr marL="0" indent="0" algn="just">
              <a:buNone/>
            </a:pPr>
            <a:r>
              <a:rPr lang="en-US" dirty="0"/>
              <a:t>In PROPHYLOCHIP (ovarian deposits, minimal PC, perforated </a:t>
            </a:r>
            <a:r>
              <a:rPr lang="en-US" dirty="0" err="1"/>
              <a:t>tumours</a:t>
            </a:r>
            <a:r>
              <a:rPr lang="en-US" dirty="0"/>
              <a:t>)</a:t>
            </a:r>
          </a:p>
          <a:p>
            <a:pPr marL="0" indent="0" algn="just">
              <a:buNone/>
            </a:pPr>
            <a:r>
              <a:rPr lang="en-US" dirty="0"/>
              <a:t>In our study we had included both study populations, in addition to positive cytology</a:t>
            </a:r>
          </a:p>
          <a:p>
            <a:pPr marL="0" indent="0" algn="just">
              <a:buNone/>
            </a:pPr>
            <a:r>
              <a:rPr lang="en-US" dirty="0"/>
              <a:t>It is obvious from the above that there is no clear consensus on the inclusion criteria and who the high risk patients really are.</a:t>
            </a:r>
          </a:p>
          <a:p>
            <a:pPr marL="0" indent="0" algn="just">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807876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F68D0-3298-BC46-AF1E-8D5C380D1536}"/>
              </a:ext>
            </a:extLst>
          </p:cNvPr>
          <p:cNvSpPr>
            <a:spLocks noGrp="1"/>
          </p:cNvSpPr>
          <p:nvPr>
            <p:ph type="title"/>
          </p:nvPr>
        </p:nvSpPr>
        <p:spPr/>
        <p:txBody>
          <a:bodyPr>
            <a:normAutofit/>
          </a:bodyPr>
          <a:lstStyle/>
          <a:p>
            <a:pPr algn="ctr"/>
            <a:r>
              <a:rPr lang="en-US" sz="5400" b="1" dirty="0"/>
              <a:t>Conclusion</a:t>
            </a:r>
          </a:p>
        </p:txBody>
      </p:sp>
      <p:sp>
        <p:nvSpPr>
          <p:cNvPr id="3" name="Content Placeholder 2">
            <a:extLst>
              <a:ext uri="{FF2B5EF4-FFF2-40B4-BE49-F238E27FC236}">
                <a16:creationId xmlns:a16="http://schemas.microsoft.com/office/drawing/2014/main" id="{EBEBEA40-E167-1642-9E78-78AC6CDD7C04}"/>
              </a:ext>
            </a:extLst>
          </p:cNvPr>
          <p:cNvSpPr>
            <a:spLocks noGrp="1"/>
          </p:cNvSpPr>
          <p:nvPr>
            <p:ph idx="1"/>
          </p:nvPr>
        </p:nvSpPr>
        <p:spPr/>
        <p:txBody>
          <a:bodyPr>
            <a:normAutofit/>
          </a:bodyPr>
          <a:lstStyle/>
          <a:p>
            <a:pPr marL="0" indent="0" algn="ctr">
              <a:buNone/>
            </a:pPr>
            <a:r>
              <a:rPr lang="en-US" sz="4000" b="1" dirty="0"/>
              <a:t> Selecting the high risk patient before assigning him to an adjuvant treatment is of paramount importance</a:t>
            </a:r>
            <a:endParaRPr lang="en-US" sz="4000" dirty="0"/>
          </a:p>
        </p:txBody>
      </p:sp>
    </p:spTree>
    <p:extLst>
      <p:ext uri="{BB962C8B-B14F-4D97-AF65-F5344CB8AC3E}">
        <p14:creationId xmlns:p14="http://schemas.microsoft.com/office/powerpoint/2010/main" val="14253839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2D7CE-520D-F944-BD0C-37DB7B157B55}"/>
              </a:ext>
            </a:extLst>
          </p:cNvPr>
          <p:cNvSpPr>
            <a:spLocks noGrp="1"/>
          </p:cNvSpPr>
          <p:nvPr>
            <p:ph type="title"/>
          </p:nvPr>
        </p:nvSpPr>
        <p:spPr>
          <a:xfrm>
            <a:off x="838200" y="500062"/>
            <a:ext cx="10515600" cy="2377250"/>
          </a:xfrm>
        </p:spPr>
        <p:txBody>
          <a:bodyPr>
            <a:normAutofit/>
          </a:bodyPr>
          <a:lstStyle/>
          <a:p>
            <a:r>
              <a:rPr lang="en-US" b="1" i="1" dirty="0"/>
              <a:t>Colon cancer and predictors of carcinomatosis: Risk stratification using the peritoneal recurrence score</a:t>
            </a:r>
          </a:p>
        </p:txBody>
      </p:sp>
      <p:sp>
        <p:nvSpPr>
          <p:cNvPr id="3" name="Content Placeholder 2">
            <a:extLst>
              <a:ext uri="{FF2B5EF4-FFF2-40B4-BE49-F238E27FC236}">
                <a16:creationId xmlns:a16="http://schemas.microsoft.com/office/drawing/2014/main" id="{09410464-6E3D-CA4E-BF64-87A1BF4D199B}"/>
              </a:ext>
            </a:extLst>
          </p:cNvPr>
          <p:cNvSpPr>
            <a:spLocks noGrp="1"/>
          </p:cNvSpPr>
          <p:nvPr>
            <p:ph idx="1"/>
          </p:nvPr>
        </p:nvSpPr>
        <p:spPr>
          <a:xfrm>
            <a:off x="838200" y="3291839"/>
            <a:ext cx="10515600" cy="2885123"/>
          </a:xfrm>
        </p:spPr>
        <p:txBody>
          <a:bodyPr/>
          <a:lstStyle/>
          <a:p>
            <a:pPr marL="0" indent="0" algn="just">
              <a:buNone/>
            </a:pPr>
            <a:r>
              <a:rPr lang="en-US" dirty="0"/>
              <a:t>Defining a scoring system to help predict the </a:t>
            </a:r>
            <a:r>
              <a:rPr lang="en-US" dirty="0" err="1"/>
              <a:t>metachronous</a:t>
            </a:r>
            <a:r>
              <a:rPr lang="en-US" dirty="0"/>
              <a:t> occurrence of PC as the sole location of </a:t>
            </a:r>
            <a:r>
              <a:rPr lang="en-US" dirty="0" err="1"/>
              <a:t>tumour</a:t>
            </a:r>
            <a:r>
              <a:rPr lang="en-US" dirty="0"/>
              <a:t> recurrence after potentially curative surgery for colon cancer</a:t>
            </a:r>
          </a:p>
        </p:txBody>
      </p:sp>
    </p:spTree>
    <p:extLst>
      <p:ext uri="{BB962C8B-B14F-4D97-AF65-F5344CB8AC3E}">
        <p14:creationId xmlns:p14="http://schemas.microsoft.com/office/powerpoint/2010/main" val="3118206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23E30-1C79-AC49-BB5E-CD116E5B765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CD0CADC-C78A-D643-8A54-C5022023072F}"/>
              </a:ext>
            </a:extLst>
          </p:cNvPr>
          <p:cNvSpPr>
            <a:spLocks noGrp="1"/>
          </p:cNvSpPr>
          <p:nvPr>
            <p:ph idx="1"/>
          </p:nvPr>
        </p:nvSpPr>
        <p:spPr/>
        <p:txBody>
          <a:bodyPr/>
          <a:lstStyle/>
          <a:p>
            <a:pPr marL="0" indent="0" algn="ctr">
              <a:buNone/>
            </a:pPr>
            <a:r>
              <a:rPr lang="en-US" sz="5400" dirty="0"/>
              <a:t> Ongoing study</a:t>
            </a:r>
          </a:p>
          <a:p>
            <a:pPr marL="0" indent="0" algn="ctr">
              <a:buNone/>
            </a:pPr>
            <a:r>
              <a:rPr lang="en-US" sz="5400" dirty="0"/>
              <a:t> And</a:t>
            </a:r>
          </a:p>
          <a:p>
            <a:pPr marL="0" indent="0" algn="ctr">
              <a:buNone/>
            </a:pPr>
            <a:r>
              <a:rPr lang="en-US" sz="5400" dirty="0"/>
              <a:t>Current international perspective on adjuvant HIPEC</a:t>
            </a:r>
          </a:p>
          <a:p>
            <a:pPr marL="0" indent="0">
              <a:buNone/>
            </a:pPr>
            <a:endParaRPr lang="en-US" dirty="0"/>
          </a:p>
        </p:txBody>
      </p:sp>
    </p:spTree>
    <p:extLst>
      <p:ext uri="{BB962C8B-B14F-4D97-AF65-F5344CB8AC3E}">
        <p14:creationId xmlns:p14="http://schemas.microsoft.com/office/powerpoint/2010/main" val="29572686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EBF4E-12A7-FF4F-A1D8-31CBEE29E946}"/>
              </a:ext>
            </a:extLst>
          </p:cNvPr>
          <p:cNvSpPr>
            <a:spLocks noGrp="1"/>
          </p:cNvSpPr>
          <p:nvPr>
            <p:ph type="title"/>
          </p:nvPr>
        </p:nvSpPr>
        <p:spPr/>
        <p:txBody>
          <a:bodyPr/>
          <a:lstStyle/>
          <a:p>
            <a:pPr algn="ctr"/>
            <a:r>
              <a:rPr lang="en-US" b="1" dirty="0"/>
              <a:t>Peritoneal recurrence score (PRS)</a:t>
            </a:r>
          </a:p>
        </p:txBody>
      </p:sp>
      <p:sp>
        <p:nvSpPr>
          <p:cNvPr id="3" name="Content Placeholder 2">
            <a:extLst>
              <a:ext uri="{FF2B5EF4-FFF2-40B4-BE49-F238E27FC236}">
                <a16:creationId xmlns:a16="http://schemas.microsoft.com/office/drawing/2014/main" id="{C9E1A31B-882D-D242-9561-097784658770}"/>
              </a:ext>
            </a:extLst>
          </p:cNvPr>
          <p:cNvSpPr>
            <a:spLocks noGrp="1"/>
          </p:cNvSpPr>
          <p:nvPr>
            <p:ph idx="1"/>
          </p:nvPr>
        </p:nvSpPr>
        <p:spPr/>
        <p:txBody>
          <a:bodyPr/>
          <a:lstStyle/>
          <a:p>
            <a:r>
              <a:rPr lang="en-US" dirty="0"/>
              <a:t>T4 a = T4 b ?</a:t>
            </a:r>
          </a:p>
          <a:p>
            <a:r>
              <a:rPr lang="en-US" dirty="0"/>
              <a:t>Mucinous / signet ring  histology ?</a:t>
            </a:r>
          </a:p>
          <a:p>
            <a:r>
              <a:rPr lang="en-US" dirty="0"/>
              <a:t>Sidedness ?</a:t>
            </a:r>
          </a:p>
          <a:p>
            <a:r>
              <a:rPr lang="en-US" dirty="0"/>
              <a:t>Combination of factors  vs one factor?</a:t>
            </a:r>
          </a:p>
          <a:p>
            <a:r>
              <a:rPr lang="en-US" dirty="0"/>
              <a:t>Does one factor confer the same risk as the other in developing PC; T4 = Perforated ?</a:t>
            </a:r>
          </a:p>
          <a:p>
            <a:endParaRPr lang="en-US" dirty="0"/>
          </a:p>
          <a:p>
            <a:endParaRPr lang="en-US" dirty="0"/>
          </a:p>
        </p:txBody>
      </p:sp>
    </p:spTree>
    <p:extLst>
      <p:ext uri="{BB962C8B-B14F-4D97-AF65-F5344CB8AC3E}">
        <p14:creationId xmlns:p14="http://schemas.microsoft.com/office/powerpoint/2010/main" val="22200256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DCC94-A0A7-CB4F-9500-57BDD0E3AEF2}"/>
              </a:ext>
            </a:extLst>
          </p:cNvPr>
          <p:cNvSpPr>
            <a:spLocks noGrp="1"/>
          </p:cNvSpPr>
          <p:nvPr>
            <p:ph type="title"/>
          </p:nvPr>
        </p:nvSpPr>
        <p:spPr>
          <a:xfrm>
            <a:off x="935736" y="-1085723"/>
            <a:ext cx="10515600" cy="1325563"/>
          </a:xfrm>
        </p:spPr>
        <p:txBody>
          <a:bodyPr/>
          <a:lstStyle/>
          <a:p>
            <a:endParaRPr lang="en-US" dirty="0"/>
          </a:p>
        </p:txBody>
      </p:sp>
      <p:sp>
        <p:nvSpPr>
          <p:cNvPr id="3" name="Content Placeholder 2">
            <a:extLst>
              <a:ext uri="{FF2B5EF4-FFF2-40B4-BE49-F238E27FC236}">
                <a16:creationId xmlns:a16="http://schemas.microsoft.com/office/drawing/2014/main" id="{FD86F844-2081-C442-B8F8-6492588820BB}"/>
              </a:ext>
            </a:extLst>
          </p:cNvPr>
          <p:cNvSpPr>
            <a:spLocks noGrp="1"/>
          </p:cNvSpPr>
          <p:nvPr>
            <p:ph idx="1"/>
          </p:nvPr>
        </p:nvSpPr>
        <p:spPr/>
        <p:txBody>
          <a:bodyPr/>
          <a:lstStyle/>
          <a:p>
            <a:pPr marL="0" indent="0">
              <a:buNone/>
            </a:pPr>
            <a:r>
              <a:rPr lang="en-US" dirty="0"/>
              <a:t>“ Peritoneal metastases when optimally treated can be cured, in </a:t>
            </a:r>
            <a:r>
              <a:rPr lang="en-US" sz="3200" u="sng" dirty="0"/>
              <a:t>selected </a:t>
            </a:r>
            <a:r>
              <a:rPr lang="en-US" dirty="0"/>
              <a:t>patients peritoneal metastases can be prevented” </a:t>
            </a:r>
          </a:p>
          <a:p>
            <a:pPr marL="0" indent="0">
              <a:buNone/>
            </a:pPr>
            <a:r>
              <a:rPr lang="en-US" dirty="0"/>
              <a:t>                                                                                    (Paul H </a:t>
            </a:r>
            <a:r>
              <a:rPr lang="en-US" dirty="0" err="1"/>
              <a:t>Sugarbaker</a:t>
            </a:r>
            <a:r>
              <a:rPr lang="en-US" dirty="0"/>
              <a:t>)</a:t>
            </a:r>
          </a:p>
          <a:p>
            <a:pPr marL="0" indent="0">
              <a:buNone/>
            </a:pPr>
            <a:endParaRPr lang="en-US" dirty="0"/>
          </a:p>
          <a:p>
            <a:pPr marL="0" indent="0" algn="ctr">
              <a:buNone/>
            </a:pPr>
            <a:r>
              <a:rPr lang="en-US" dirty="0"/>
              <a:t> 	Stressing on the importance of selection using the previously mentioned scoring system</a:t>
            </a:r>
          </a:p>
        </p:txBody>
      </p:sp>
    </p:spTree>
    <p:extLst>
      <p:ext uri="{BB962C8B-B14F-4D97-AF65-F5344CB8AC3E}">
        <p14:creationId xmlns:p14="http://schemas.microsoft.com/office/powerpoint/2010/main" val="32910586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F4E7C-C56E-7840-8980-4BFE4D49E8C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F76D8FC-2664-A548-B124-5FB5C704972E}"/>
              </a:ext>
            </a:extLst>
          </p:cNvPr>
          <p:cNvSpPr>
            <a:spLocks noGrp="1"/>
          </p:cNvSpPr>
          <p:nvPr>
            <p:ph idx="1"/>
          </p:nvPr>
        </p:nvSpPr>
        <p:spPr/>
        <p:txBody>
          <a:bodyPr>
            <a:normAutofit/>
          </a:bodyPr>
          <a:lstStyle/>
          <a:p>
            <a:pPr marL="0" indent="0" algn="ctr">
              <a:buNone/>
            </a:pPr>
            <a:r>
              <a:rPr lang="en-US" sz="9600" dirty="0"/>
              <a:t>Thank you</a:t>
            </a:r>
          </a:p>
        </p:txBody>
      </p:sp>
    </p:spTree>
    <p:extLst>
      <p:ext uri="{BB962C8B-B14F-4D97-AF65-F5344CB8AC3E}">
        <p14:creationId xmlns:p14="http://schemas.microsoft.com/office/powerpoint/2010/main" val="2420893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56E61-40CF-E74B-8913-935CA5A658D0}"/>
              </a:ext>
            </a:extLst>
          </p:cNvPr>
          <p:cNvSpPr>
            <a:spLocks noGrp="1"/>
          </p:cNvSpPr>
          <p:nvPr>
            <p:ph type="title"/>
          </p:nvPr>
        </p:nvSpPr>
        <p:spPr/>
        <p:txBody>
          <a:bodyPr/>
          <a:lstStyle/>
          <a:p>
            <a:pPr algn="ctr" rtl="1"/>
            <a:r>
              <a:rPr lang="en-US" dirty="0"/>
              <a:t>Reputation of Peritoneal Carcinomatosis of Colorectal origin PCCRC</a:t>
            </a:r>
          </a:p>
        </p:txBody>
      </p:sp>
      <p:sp>
        <p:nvSpPr>
          <p:cNvPr id="3" name="Content Placeholder 2">
            <a:extLst>
              <a:ext uri="{FF2B5EF4-FFF2-40B4-BE49-F238E27FC236}">
                <a16:creationId xmlns:a16="http://schemas.microsoft.com/office/drawing/2014/main" id="{7FDEEC07-E014-F64E-8358-7FC732C0581D}"/>
              </a:ext>
            </a:extLst>
          </p:cNvPr>
          <p:cNvSpPr>
            <a:spLocks noGrp="1"/>
          </p:cNvSpPr>
          <p:nvPr>
            <p:ph idx="1"/>
          </p:nvPr>
        </p:nvSpPr>
        <p:spPr>
          <a:xfrm>
            <a:off x="838200" y="1981200"/>
            <a:ext cx="10515600" cy="3463636"/>
          </a:xfrm>
        </p:spPr>
        <p:txBody>
          <a:bodyPr>
            <a:normAutofit fontScale="70000" lnSpcReduction="20000"/>
          </a:bodyPr>
          <a:lstStyle/>
          <a:p>
            <a:pPr marL="0" indent="0" algn="ctr">
              <a:buNone/>
            </a:pPr>
            <a:endParaRPr lang="en-US" dirty="0"/>
          </a:p>
          <a:p>
            <a:pPr marL="0" indent="0" algn="ctr">
              <a:buNone/>
            </a:pPr>
            <a:r>
              <a:rPr lang="en-US" dirty="0"/>
              <a:t>According to the TNM staging it is assigned the worst M stage</a:t>
            </a:r>
          </a:p>
          <a:p>
            <a:pPr marL="0" indent="0" algn="ctr">
              <a:buNone/>
            </a:pPr>
            <a:endParaRPr lang="en-US" dirty="0"/>
          </a:p>
          <a:p>
            <a:pPr marL="0" indent="0" algn="ctr">
              <a:buNone/>
            </a:pPr>
            <a:r>
              <a:rPr lang="en-US" dirty="0"/>
              <a:t>M1 a</a:t>
            </a:r>
          </a:p>
          <a:p>
            <a:pPr marL="0" indent="0" algn="ctr">
              <a:buNone/>
            </a:pPr>
            <a:r>
              <a:rPr lang="en-US" dirty="0"/>
              <a:t>M1 b</a:t>
            </a:r>
          </a:p>
          <a:p>
            <a:pPr marL="0" indent="0" algn="ctr">
              <a:buNone/>
            </a:pPr>
            <a:endParaRPr lang="en-US" dirty="0"/>
          </a:p>
          <a:p>
            <a:pPr marL="0" indent="0" algn="ctr">
              <a:buNone/>
            </a:pPr>
            <a:endParaRPr lang="en-US" dirty="0"/>
          </a:p>
          <a:p>
            <a:pPr marL="0" indent="0" algn="ctr">
              <a:buNone/>
            </a:pPr>
            <a:r>
              <a:rPr lang="en-US" dirty="0"/>
              <a:t>Staged as the worst distant site of metastasis</a:t>
            </a:r>
          </a:p>
          <a:p>
            <a:pPr marL="0" indent="0" algn="ctr">
              <a:buNone/>
            </a:pPr>
            <a:endParaRPr lang="en-US" b="1" dirty="0"/>
          </a:p>
          <a:p>
            <a:pPr marL="0" indent="0" algn="ctr">
              <a:buNone/>
            </a:pPr>
            <a:r>
              <a:rPr lang="en-US" sz="3600" b="1" dirty="0"/>
              <a:t>TNM staging M1 c</a:t>
            </a:r>
          </a:p>
        </p:txBody>
      </p:sp>
      <p:sp>
        <p:nvSpPr>
          <p:cNvPr id="5" name="Oval 4">
            <a:extLst>
              <a:ext uri="{FF2B5EF4-FFF2-40B4-BE49-F238E27FC236}">
                <a16:creationId xmlns:a16="http://schemas.microsoft.com/office/drawing/2014/main" id="{E5F5011D-D898-6146-9AFA-57B93A62587E}"/>
              </a:ext>
            </a:extLst>
          </p:cNvPr>
          <p:cNvSpPr/>
          <p:nvPr/>
        </p:nvSpPr>
        <p:spPr>
          <a:xfrm>
            <a:off x="5403274" y="3602182"/>
            <a:ext cx="1330036" cy="73429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M1 c</a:t>
            </a:r>
            <a:endParaRPr lang="en-US" dirty="0">
              <a:solidFill>
                <a:schemeClr val="bg1"/>
              </a:solidFill>
            </a:endParaRPr>
          </a:p>
        </p:txBody>
      </p:sp>
    </p:spTree>
    <p:extLst>
      <p:ext uri="{BB962C8B-B14F-4D97-AF65-F5344CB8AC3E}">
        <p14:creationId xmlns:p14="http://schemas.microsoft.com/office/powerpoint/2010/main" val="2419870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 PCCRC</a:t>
            </a:r>
          </a:p>
        </p:txBody>
      </p:sp>
      <p:sp>
        <p:nvSpPr>
          <p:cNvPr id="3" name="Content Placeholder 2"/>
          <p:cNvSpPr>
            <a:spLocks noGrp="1"/>
          </p:cNvSpPr>
          <p:nvPr>
            <p:ph idx="1"/>
          </p:nvPr>
        </p:nvSpPr>
        <p:spPr/>
        <p:txBody>
          <a:bodyPr>
            <a:normAutofit/>
          </a:bodyPr>
          <a:lstStyle/>
          <a:p>
            <a:pPr algn="just"/>
            <a:r>
              <a:rPr lang="en-US" dirty="0"/>
              <a:t>Modern systemic chemotherapy; poor response rates; survival is poor (12.7 months)</a:t>
            </a:r>
          </a:p>
          <a:p>
            <a:pPr algn="just"/>
            <a:r>
              <a:rPr lang="en-US" dirty="0"/>
              <a:t>Maximal CRS and HIPEC; needs careful selection for eligible patients and carries an attendant morbidity and mortality of 30% and 3% respectively (</a:t>
            </a:r>
            <a:r>
              <a:rPr lang="en-US" dirty="0" err="1"/>
              <a:t>Spiliotis</a:t>
            </a:r>
            <a:r>
              <a:rPr lang="en-US" dirty="0"/>
              <a:t> J et al, 2016 )</a:t>
            </a:r>
            <a:endParaRPr lang="en-US" dirty="0">
              <a:effectLst/>
            </a:endParaRPr>
          </a:p>
          <a:p>
            <a:pPr algn="just"/>
            <a:r>
              <a:rPr lang="en-US" dirty="0">
                <a:effectLst/>
              </a:rPr>
              <a:t> </a:t>
            </a:r>
            <a:r>
              <a:rPr lang="en-US" dirty="0"/>
              <a:t>The biologically aggressive nature of PC impairs the functional status of patients to an extent that makes them only eligible for palliative best supportive care  with an overall median survival of 5.0 months</a:t>
            </a:r>
          </a:p>
        </p:txBody>
      </p:sp>
    </p:spTree>
    <p:extLst>
      <p:ext uri="{BB962C8B-B14F-4D97-AF65-F5344CB8AC3E}">
        <p14:creationId xmlns:p14="http://schemas.microsoft.com/office/powerpoint/2010/main" val="997627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358197"/>
          </a:xfrm>
        </p:spPr>
        <p:txBody>
          <a:bodyPr>
            <a:normAutofit/>
          </a:bodyPr>
          <a:lstStyle/>
          <a:p>
            <a:pPr algn="ctr"/>
            <a:r>
              <a:rPr lang="en-US" dirty="0"/>
              <a:t>No consensus on a standard treatment for PCCRC</a:t>
            </a:r>
            <a:br>
              <a:rPr lang="en-US" dirty="0"/>
            </a:br>
            <a:r>
              <a:rPr lang="en-US" dirty="0"/>
              <a:t>          (A HIGHLY MORBID CONDITION)</a:t>
            </a:r>
          </a:p>
        </p:txBody>
      </p:sp>
      <p:sp>
        <p:nvSpPr>
          <p:cNvPr id="3" name="Content Placeholder 2"/>
          <p:cNvSpPr>
            <a:spLocks noGrp="1"/>
          </p:cNvSpPr>
          <p:nvPr>
            <p:ph idx="1"/>
          </p:nvPr>
        </p:nvSpPr>
        <p:spPr/>
        <p:txBody>
          <a:bodyPr/>
          <a:lstStyle/>
          <a:p>
            <a:pPr marL="0" indent="0" algn="ctr">
              <a:buNone/>
            </a:pPr>
            <a:endParaRPr lang="en-US" dirty="0"/>
          </a:p>
          <a:p>
            <a:pPr marL="0" indent="0" algn="ctr">
              <a:buNone/>
            </a:pPr>
            <a:endParaRPr lang="en-US" dirty="0"/>
          </a:p>
          <a:p>
            <a:pPr marL="0" indent="0" algn="ctr">
              <a:buNone/>
            </a:pPr>
            <a:endParaRPr lang="en-US" dirty="0"/>
          </a:p>
          <a:p>
            <a:pPr marL="0" indent="0" algn="ctr">
              <a:buNone/>
            </a:pPr>
            <a:endParaRPr lang="en-US" dirty="0"/>
          </a:p>
          <a:p>
            <a:pPr marL="0" indent="0" algn="ctr">
              <a:buNone/>
            </a:pPr>
            <a:endParaRPr lang="en-US" sz="4000" dirty="0"/>
          </a:p>
          <a:p>
            <a:pPr marL="0" indent="0" algn="ctr">
              <a:buNone/>
            </a:pPr>
            <a:endParaRPr lang="en-US" sz="4000" dirty="0"/>
          </a:p>
          <a:p>
            <a:pPr marL="0" indent="0" algn="ctr">
              <a:buNone/>
            </a:pPr>
            <a:r>
              <a:rPr lang="en-US" sz="4400" dirty="0">
                <a:latin typeface="+mj-lt"/>
              </a:rPr>
              <a:t>Need for adjuvant treatment </a:t>
            </a:r>
          </a:p>
        </p:txBody>
      </p:sp>
      <p:sp>
        <p:nvSpPr>
          <p:cNvPr id="5" name="Down Arrow 4"/>
          <p:cNvSpPr/>
          <p:nvPr/>
        </p:nvSpPr>
        <p:spPr>
          <a:xfrm>
            <a:off x="5268107" y="2720377"/>
            <a:ext cx="1655786" cy="1887399"/>
          </a:xfrm>
          <a:prstGeom prst="downArrow">
            <a:avLst>
              <a:gd name="adj1" fmla="val 50000"/>
              <a:gd name="adj2" fmla="val 54179"/>
            </a:avLst>
          </a:prstGeom>
          <a:solidFill>
            <a:schemeClr val="tx1">
              <a:alpha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47282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66718"/>
          </a:xfrm>
        </p:spPr>
        <p:txBody>
          <a:bodyPr/>
          <a:lstStyle/>
          <a:p>
            <a:pPr algn="ctr"/>
            <a:r>
              <a:rPr lang="en-US" b="1" dirty="0"/>
              <a:t>Aim Of  Study</a:t>
            </a:r>
          </a:p>
        </p:txBody>
      </p:sp>
      <p:sp>
        <p:nvSpPr>
          <p:cNvPr id="3" name="Content Placeholder 2"/>
          <p:cNvSpPr>
            <a:spLocks noGrp="1"/>
          </p:cNvSpPr>
          <p:nvPr>
            <p:ph idx="1"/>
          </p:nvPr>
        </p:nvSpPr>
        <p:spPr>
          <a:xfrm>
            <a:off x="838200" y="1331843"/>
            <a:ext cx="10515600" cy="5029199"/>
          </a:xfrm>
        </p:spPr>
        <p:txBody>
          <a:bodyPr>
            <a:normAutofit/>
          </a:bodyPr>
          <a:lstStyle/>
          <a:p>
            <a:pPr lvl="0" algn="just"/>
            <a:r>
              <a:rPr lang="en-US" dirty="0"/>
              <a:t>Determine the oncological effectiveness of adjuvant HIPEC in preventing the development of PCCRC in high risk cases (those with minimal serosal involvement) following colectomy with a curative intent. </a:t>
            </a:r>
          </a:p>
          <a:p>
            <a:pPr lvl="0" algn="just"/>
            <a:r>
              <a:rPr lang="en-US" dirty="0"/>
              <a:t>Secondary endpoints: </a:t>
            </a:r>
          </a:p>
          <a:p>
            <a:pPr lvl="1">
              <a:buFont typeface="Wingdings" pitchFamily="2" charset="2"/>
              <a:buChar char="Ø"/>
            </a:pPr>
            <a:r>
              <a:rPr lang="en-US" dirty="0"/>
              <a:t>Determine the incidence of PC in patients with high risk features during follow up.</a:t>
            </a:r>
          </a:p>
          <a:p>
            <a:pPr lvl="1">
              <a:buFont typeface="Wingdings" pitchFamily="2" charset="2"/>
              <a:buChar char="Ø"/>
            </a:pPr>
            <a:r>
              <a:rPr lang="en-US" dirty="0"/>
              <a:t>Identify histological and molecular patterns of the primary </a:t>
            </a:r>
            <a:r>
              <a:rPr lang="en-US" dirty="0" err="1"/>
              <a:t>tumour</a:t>
            </a:r>
            <a:r>
              <a:rPr lang="en-US" dirty="0"/>
              <a:t> that confer a higher risk for developing PC.</a:t>
            </a:r>
          </a:p>
          <a:p>
            <a:pPr lvl="1">
              <a:buFont typeface="Wingdings" pitchFamily="2" charset="2"/>
              <a:buChar char="Ø"/>
            </a:pPr>
            <a:r>
              <a:rPr lang="en-US" dirty="0"/>
              <a:t>Determine treatment related morbidity, operating time, hospital stay and re-admission rate of adjuvant HIPEC compared to a simple resection.</a:t>
            </a:r>
          </a:p>
          <a:p>
            <a:endParaRPr lang="en-US" dirty="0"/>
          </a:p>
        </p:txBody>
      </p:sp>
    </p:spTree>
    <p:extLst>
      <p:ext uri="{BB962C8B-B14F-4D97-AF65-F5344CB8AC3E}">
        <p14:creationId xmlns:p14="http://schemas.microsoft.com/office/powerpoint/2010/main" val="2576513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5878" y="345623"/>
            <a:ext cx="7420014" cy="1025977"/>
          </a:xfrm>
          <a:solidFill>
            <a:schemeClr val="bg2">
              <a:lumMod val="75000"/>
            </a:schemeClr>
          </a:solidFill>
        </p:spPr>
        <p:txBody>
          <a:bodyPr>
            <a:normAutofit fontScale="90000"/>
          </a:bodyPr>
          <a:lstStyle/>
          <a:p>
            <a:pPr algn="ctr"/>
            <a:r>
              <a:rPr lang="en-US" b="1" dirty="0"/>
              <a:t> </a:t>
            </a:r>
            <a:br>
              <a:rPr lang="en-US" b="1" dirty="0"/>
            </a:br>
            <a:r>
              <a:rPr lang="en-US" b="1" dirty="0"/>
              <a:t>Eligible colon cancer patients with minimal serosal involvement </a:t>
            </a:r>
            <a:br>
              <a:rPr lang="en-US" dirty="0"/>
            </a:br>
            <a:endParaRPr lang="en-US" dirty="0"/>
          </a:p>
        </p:txBody>
      </p:sp>
      <p:sp>
        <p:nvSpPr>
          <p:cNvPr id="3" name="Content Placeholder 2"/>
          <p:cNvSpPr>
            <a:spLocks noGrp="1"/>
          </p:cNvSpPr>
          <p:nvPr>
            <p:ph idx="1"/>
          </p:nvPr>
        </p:nvSpPr>
        <p:spPr>
          <a:xfrm>
            <a:off x="4075043" y="2073619"/>
            <a:ext cx="3081131" cy="749612"/>
          </a:xfrm>
          <a:solidFill>
            <a:schemeClr val="bg2">
              <a:lumMod val="75000"/>
            </a:schemeClr>
          </a:solidFill>
          <a:effectLst>
            <a:outerShdw blurRad="50800" dist="50800" dir="5400000" algn="ctr" rotWithShape="0">
              <a:schemeClr val="bg2">
                <a:lumMod val="75000"/>
              </a:schemeClr>
            </a:outerShdw>
          </a:effectLst>
        </p:spPr>
        <p:txBody>
          <a:bodyPr>
            <a:normAutofit/>
          </a:bodyPr>
          <a:lstStyle/>
          <a:p>
            <a:pPr marL="0" indent="0" algn="ctr">
              <a:buNone/>
            </a:pPr>
            <a:r>
              <a:rPr lang="en-US" dirty="0"/>
              <a:t>RANDOMIZATION</a:t>
            </a:r>
          </a:p>
        </p:txBody>
      </p:sp>
      <p:cxnSp>
        <p:nvCxnSpPr>
          <p:cNvPr id="6" name="Straight Arrow Connector 5"/>
          <p:cNvCxnSpPr/>
          <p:nvPr/>
        </p:nvCxnSpPr>
        <p:spPr>
          <a:xfrm flipH="1">
            <a:off x="5784574" y="1371601"/>
            <a:ext cx="19878" cy="649182"/>
          </a:xfrm>
          <a:prstGeom prst="straightConnector1">
            <a:avLst/>
          </a:prstGeom>
          <a:ln w="1270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635487" y="2961861"/>
            <a:ext cx="65" cy="276999"/>
          </a:xfrm>
          <a:prstGeom prst="rect">
            <a:avLst/>
          </a:prstGeom>
          <a:noFill/>
        </p:spPr>
        <p:txBody>
          <a:bodyPr wrap="none" lIns="0" tIns="0" rIns="0" bIns="0" rtlCol="0">
            <a:spAutoFit/>
          </a:bodyPr>
          <a:lstStyle/>
          <a:p>
            <a:endParaRPr lang="en-US" dirty="0"/>
          </a:p>
        </p:txBody>
      </p:sp>
      <p:cxnSp>
        <p:nvCxnSpPr>
          <p:cNvPr id="13" name="Straight Arrow Connector 12"/>
          <p:cNvCxnSpPr/>
          <p:nvPr/>
        </p:nvCxnSpPr>
        <p:spPr>
          <a:xfrm>
            <a:off x="7315200" y="2448425"/>
            <a:ext cx="874644" cy="0"/>
          </a:xfrm>
          <a:prstGeom prst="straightConnector1">
            <a:avLst/>
          </a:prstGeom>
          <a:ln w="1270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a:off x="3180522" y="2534218"/>
            <a:ext cx="755374" cy="0"/>
          </a:xfrm>
          <a:prstGeom prst="straightConnector1">
            <a:avLst/>
          </a:prstGeom>
          <a:ln w="1270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34" name="Picture 33"/>
          <p:cNvPicPr>
            <a:picLocks noChangeAspect="1"/>
          </p:cNvPicPr>
          <p:nvPr/>
        </p:nvPicPr>
        <p:blipFill>
          <a:blip r:embed="rId2"/>
          <a:stretch>
            <a:fillRect/>
          </a:stretch>
        </p:blipFill>
        <p:spPr>
          <a:xfrm>
            <a:off x="4364182" y="2680855"/>
            <a:ext cx="3024808" cy="2438400"/>
          </a:xfrm>
          <a:prstGeom prst="rect">
            <a:avLst/>
          </a:prstGeom>
        </p:spPr>
      </p:pic>
      <p:sp>
        <p:nvSpPr>
          <p:cNvPr id="36" name="TextBox 35"/>
          <p:cNvSpPr txBox="1"/>
          <p:nvPr/>
        </p:nvSpPr>
        <p:spPr>
          <a:xfrm>
            <a:off x="655984" y="2073619"/>
            <a:ext cx="2663686" cy="2438746"/>
          </a:xfrm>
          <a:prstGeom prst="rect">
            <a:avLst/>
          </a:prstGeom>
          <a:noFill/>
        </p:spPr>
        <p:txBody>
          <a:bodyPr wrap="square" rtlCol="0">
            <a:spAutoFit/>
          </a:bodyPr>
          <a:lstStyle/>
          <a:p>
            <a:endParaRPr lang="en-US" dirty="0"/>
          </a:p>
        </p:txBody>
      </p:sp>
      <p:sp>
        <p:nvSpPr>
          <p:cNvPr id="37" name="TextBox 36"/>
          <p:cNvSpPr txBox="1"/>
          <p:nvPr/>
        </p:nvSpPr>
        <p:spPr>
          <a:xfrm>
            <a:off x="808384" y="2226019"/>
            <a:ext cx="2232989" cy="2031325"/>
          </a:xfrm>
          <a:prstGeom prst="rect">
            <a:avLst/>
          </a:prstGeom>
          <a:solidFill>
            <a:schemeClr val="bg2">
              <a:lumMod val="75000"/>
            </a:schemeClr>
          </a:solidFill>
        </p:spPr>
        <p:txBody>
          <a:bodyPr wrap="square" rtlCol="0">
            <a:spAutoFit/>
          </a:bodyPr>
          <a:lstStyle/>
          <a:p>
            <a:pPr algn="ctr"/>
            <a:r>
              <a:rPr lang="en-US" b="1" dirty="0"/>
              <a:t>Group A</a:t>
            </a:r>
            <a:endParaRPr lang="en-US" dirty="0"/>
          </a:p>
          <a:p>
            <a:pPr algn="ctr"/>
            <a:r>
              <a:rPr lang="en-US" b="1" dirty="0"/>
              <a:t>(Standard treatment)</a:t>
            </a:r>
            <a:endParaRPr lang="en-US" dirty="0"/>
          </a:p>
          <a:p>
            <a:pPr algn="ctr"/>
            <a:r>
              <a:rPr lang="en-US" b="1" dirty="0"/>
              <a:t>Primary resection </a:t>
            </a:r>
            <a:r>
              <a:rPr lang="en-US" dirty="0"/>
              <a:t>followed by 6 months of adjuvant systemic treatment (&lt;12 weeks from resection)</a:t>
            </a:r>
          </a:p>
        </p:txBody>
      </p:sp>
      <p:sp>
        <p:nvSpPr>
          <p:cNvPr id="38" name="TextBox 37"/>
          <p:cNvSpPr txBox="1"/>
          <p:nvPr/>
        </p:nvSpPr>
        <p:spPr>
          <a:xfrm flipH="1">
            <a:off x="8348870" y="2073619"/>
            <a:ext cx="1861930" cy="3970318"/>
          </a:xfrm>
          <a:prstGeom prst="rect">
            <a:avLst/>
          </a:prstGeom>
          <a:solidFill>
            <a:schemeClr val="bg2">
              <a:lumMod val="75000"/>
            </a:schemeClr>
          </a:solidFill>
        </p:spPr>
        <p:txBody>
          <a:bodyPr wrap="square" rtlCol="0">
            <a:spAutoFit/>
          </a:bodyPr>
          <a:lstStyle/>
          <a:p>
            <a:pPr algn="ctr"/>
            <a:r>
              <a:rPr lang="en-US" b="1" dirty="0"/>
              <a:t>Group B</a:t>
            </a:r>
            <a:endParaRPr lang="en-US" dirty="0"/>
          </a:p>
          <a:p>
            <a:pPr algn="ctr"/>
            <a:r>
              <a:rPr lang="en-US" b="1" dirty="0"/>
              <a:t>(Adjuvant HIPEC) Primary resection </a:t>
            </a:r>
            <a:r>
              <a:rPr lang="en-US" dirty="0"/>
              <a:t>followed by intraoperative </a:t>
            </a:r>
            <a:r>
              <a:rPr lang="en-US" b="1" dirty="0"/>
              <a:t>adjuvant</a:t>
            </a:r>
            <a:r>
              <a:rPr lang="en-US" dirty="0"/>
              <a:t> </a:t>
            </a:r>
            <a:r>
              <a:rPr lang="en-US" b="1" dirty="0"/>
              <a:t>HIPEC </a:t>
            </a:r>
            <a:r>
              <a:rPr lang="en-US" dirty="0"/>
              <a:t>(in the same sitting)</a:t>
            </a:r>
          </a:p>
          <a:p>
            <a:pPr algn="ctr"/>
            <a:r>
              <a:rPr lang="en-US" dirty="0"/>
              <a:t>then 6 months of </a:t>
            </a:r>
            <a:r>
              <a:rPr lang="en-US" b="1" dirty="0"/>
              <a:t>adjuvant systemic treatment </a:t>
            </a:r>
            <a:r>
              <a:rPr lang="en-US" dirty="0"/>
              <a:t>(&lt;12 weeks from resection)</a:t>
            </a:r>
          </a:p>
        </p:txBody>
      </p:sp>
    </p:spTree>
    <p:extLst>
      <p:ext uri="{BB962C8B-B14F-4D97-AF65-F5344CB8AC3E}">
        <p14:creationId xmlns:p14="http://schemas.microsoft.com/office/powerpoint/2010/main" val="2374000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Inclusion Criteria</a:t>
            </a:r>
          </a:p>
        </p:txBody>
      </p:sp>
      <p:sp>
        <p:nvSpPr>
          <p:cNvPr id="3" name="Content Placeholder 2"/>
          <p:cNvSpPr>
            <a:spLocks noGrp="1"/>
          </p:cNvSpPr>
          <p:nvPr>
            <p:ph idx="1"/>
          </p:nvPr>
        </p:nvSpPr>
        <p:spPr/>
        <p:txBody>
          <a:bodyPr>
            <a:normAutofit/>
          </a:bodyPr>
          <a:lstStyle/>
          <a:p>
            <a:pPr marL="0" indent="0">
              <a:buNone/>
            </a:pPr>
            <a:r>
              <a:rPr lang="en-US" dirty="0"/>
              <a:t>Patients diagnosed with adenocarcinoma of the colon and either one of the following high risk features for the development of PC:</a:t>
            </a:r>
          </a:p>
          <a:p>
            <a:pPr marL="0" indent="0">
              <a:buNone/>
            </a:pPr>
            <a:endParaRPr lang="en-US" dirty="0"/>
          </a:p>
          <a:p>
            <a:pPr lvl="1"/>
            <a:r>
              <a:rPr lang="en-US" dirty="0"/>
              <a:t>T4N0-2M0, either consisting of obvious clinical T4 stage based on preoperative imaging or intraoperative findings;</a:t>
            </a:r>
          </a:p>
          <a:p>
            <a:pPr lvl="1"/>
            <a:r>
              <a:rPr lang="en-US" dirty="0"/>
              <a:t>Positive intraoperative peritoneal cytology</a:t>
            </a:r>
          </a:p>
          <a:p>
            <a:pPr lvl="1"/>
            <a:r>
              <a:rPr lang="en-US" dirty="0"/>
              <a:t>Minimal PC, resected at the same time as the primary;</a:t>
            </a:r>
          </a:p>
          <a:p>
            <a:pPr lvl="1"/>
            <a:r>
              <a:rPr lang="en-US" dirty="0"/>
              <a:t>Ovarian metastases;</a:t>
            </a:r>
          </a:p>
          <a:p>
            <a:pPr lvl="1"/>
            <a:r>
              <a:rPr lang="en-US" dirty="0"/>
              <a:t>Rupture of the primary </a:t>
            </a:r>
            <a:r>
              <a:rPr lang="en-US" dirty="0" err="1"/>
              <a:t>tumour</a:t>
            </a:r>
            <a:r>
              <a:rPr lang="en-US" dirty="0"/>
              <a:t> (spontaneous / iatrogenic)</a:t>
            </a:r>
          </a:p>
        </p:txBody>
      </p:sp>
    </p:spTree>
    <p:extLst>
      <p:ext uri="{BB962C8B-B14F-4D97-AF65-F5344CB8AC3E}">
        <p14:creationId xmlns:p14="http://schemas.microsoft.com/office/powerpoint/2010/main" val="3190595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Exclusion Criteria</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pPr lvl="0" algn="just"/>
                <a:r>
                  <a:rPr lang="en-US" dirty="0"/>
                  <a:t>Appendiceal and rectal cancers ;</a:t>
                </a:r>
              </a:p>
              <a:p>
                <a:pPr lvl="0" algn="just"/>
                <a:r>
                  <a:rPr lang="en-US" dirty="0"/>
                  <a:t>65 </a:t>
                </a:r>
                <a14:m>
                  <m:oMath xmlns:m="http://schemas.openxmlformats.org/officeDocument/2006/math">
                    <m:r>
                      <a:rPr lang="en-US" i="1" smtClean="0">
                        <a:latin typeface="Cambria Math" charset="0"/>
                        <a:ea typeface="Cambria Math" charset="0"/>
                        <a:cs typeface="Cambria Math" charset="0"/>
                      </a:rPr>
                      <m:t>&lt;</m:t>
                    </m:r>
                  </m:oMath>
                </a14:m>
                <a:r>
                  <a:rPr lang="en-US" dirty="0"/>
                  <a:t> Age </a:t>
                </a:r>
                <a14:m>
                  <m:oMath xmlns:m="http://schemas.openxmlformats.org/officeDocument/2006/math">
                    <m:r>
                      <a:rPr lang="en-US" i="1" smtClean="0">
                        <a:latin typeface="Cambria Math" charset="0"/>
                        <a:ea typeface="Cambria Math" charset="0"/>
                        <a:cs typeface="Cambria Math" charset="0"/>
                      </a:rPr>
                      <m:t>&lt;</m:t>
                    </m:r>
                  </m:oMath>
                </a14:m>
                <a:r>
                  <a:rPr lang="en-US" dirty="0"/>
                  <a:t> 18 years;</a:t>
                </a:r>
              </a:p>
              <a:p>
                <a:pPr lvl="0" algn="just"/>
                <a:r>
                  <a:rPr lang="en-US" dirty="0"/>
                  <a:t> PS</a:t>
                </a:r>
                <a14:m>
                  <m:oMath xmlns:m="http://schemas.openxmlformats.org/officeDocument/2006/math">
                    <m:r>
                      <a:rPr lang="en-US" b="0" i="0" smtClean="0">
                        <a:latin typeface="Cambria Math" panose="02040503050406030204" pitchFamily="18" charset="0"/>
                        <a:ea typeface="Cambria Math" charset="0"/>
                        <a:cs typeface="Cambria Math" charset="0"/>
                      </a:rPr>
                      <m:t> </m:t>
                    </m:r>
                    <m:r>
                      <a:rPr lang="en-US" i="1" smtClean="0">
                        <a:latin typeface="Cambria Math" charset="0"/>
                        <a:ea typeface="Cambria Math" charset="0"/>
                        <a:cs typeface="Cambria Math" charset="0"/>
                      </a:rPr>
                      <m:t>&gt;</m:t>
                    </m:r>
                  </m:oMath>
                </a14:m>
                <a:r>
                  <a:rPr lang="en-US" dirty="0"/>
                  <a:t> 2</a:t>
                </a:r>
              </a:p>
              <a:p>
                <a:pPr lvl="0" algn="just"/>
                <a:r>
                  <a:rPr lang="en-US" dirty="0"/>
                  <a:t> liver and/or lung metastases;</a:t>
                </a:r>
              </a:p>
              <a:p>
                <a:pPr lvl="0" algn="just"/>
                <a:r>
                  <a:rPr lang="en-US" dirty="0"/>
                  <a:t> severe hepatic or renal dysfunction;</a:t>
                </a:r>
              </a:p>
              <a:p>
                <a:pPr lvl="0" algn="just"/>
                <a:r>
                  <a:rPr lang="en-US" dirty="0"/>
                  <a:t> bleeding diathesis or coagulopathy.</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965" t="-2632"/>
                </a:stretch>
              </a:blipFill>
            </p:spPr>
            <p:txBody>
              <a:bodyPr/>
              <a:lstStyle/>
              <a:p>
                <a:r>
                  <a:rPr lang="en-US">
                    <a:noFill/>
                  </a:rPr>
                  <a:t> </a:t>
                </a:r>
              </a:p>
            </p:txBody>
          </p:sp>
        </mc:Fallback>
      </mc:AlternateContent>
    </p:spTree>
    <p:extLst>
      <p:ext uri="{BB962C8B-B14F-4D97-AF65-F5344CB8AC3E}">
        <p14:creationId xmlns:p14="http://schemas.microsoft.com/office/powerpoint/2010/main" val="28122319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555</TotalTime>
  <Words>794</Words>
  <Application>Microsoft Macintosh PowerPoint</Application>
  <PresentationFormat>Widescreen</PresentationFormat>
  <Paragraphs>107</Paragraphs>
  <Slides>22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Cambria Math</vt:lpstr>
      <vt:lpstr>Wingdings</vt:lpstr>
      <vt:lpstr>Office Theme</vt:lpstr>
      <vt:lpstr>Adjuvant HIPEC in colon cancer patients with minimal serosal involvement; a pilot study </vt:lpstr>
      <vt:lpstr>PowerPoint Presentation</vt:lpstr>
      <vt:lpstr>Reputation of Peritoneal Carcinomatosis of Colorectal origin PCCRC</vt:lpstr>
      <vt:lpstr> PCCRC</vt:lpstr>
      <vt:lpstr>No consensus on a standard treatment for PCCRC           (A HIGHLY MORBID CONDITION)</vt:lpstr>
      <vt:lpstr>Aim Of  Study</vt:lpstr>
      <vt:lpstr>  Eligible colon cancer patients with minimal serosal involvement  </vt:lpstr>
      <vt:lpstr>Inclusion Criteria</vt:lpstr>
      <vt:lpstr>Exclusion Criteria</vt:lpstr>
      <vt:lpstr>Routine follow up using biochemical markers and standard imaging / 3 months for both groups. Laparoscopic exploration for any suspicious results</vt:lpstr>
      <vt:lpstr>Current status</vt:lpstr>
      <vt:lpstr>  Important data revealed at 11th international workshop on peritoneal surface malignancy (PSOGI) </vt:lpstr>
      <vt:lpstr>PSOGI SURPRISE!!</vt:lpstr>
      <vt:lpstr>Comparing study designs</vt:lpstr>
      <vt:lpstr>Timing of HIPEC</vt:lpstr>
      <vt:lpstr>Chemotherapeutic agent</vt:lpstr>
      <vt:lpstr>Study population </vt:lpstr>
      <vt:lpstr>Conclusion</vt:lpstr>
      <vt:lpstr>Colon cancer and predictors of carcinomatosis: Risk stratification using the peritoneal recurrence score</vt:lpstr>
      <vt:lpstr>Peritoneal recurrence score (PRS)</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Adjuvant HIPEC in colon cancer patients with minimal serosal involvement; a pilot study </dc:title>
  <dc:creator>Malak Yassin</dc:creator>
  <cp:lastModifiedBy>Malak Yassin</cp:lastModifiedBy>
  <cp:revision>45</cp:revision>
  <dcterms:created xsi:type="dcterms:W3CDTF">2018-10-11T18:59:26Z</dcterms:created>
  <dcterms:modified xsi:type="dcterms:W3CDTF">2018-11-05T19:50:27Z</dcterms:modified>
</cp:coreProperties>
</file>